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8"/>
  </p:notesMasterIdLst>
  <p:sldIdLst>
    <p:sldId id="256" r:id="rId2"/>
    <p:sldId id="264" r:id="rId3"/>
    <p:sldId id="266" r:id="rId4"/>
    <p:sldId id="275" r:id="rId5"/>
    <p:sldId id="277" r:id="rId6"/>
    <p:sldId id="278" r:id="rId7"/>
    <p:sldId id="279" r:id="rId8"/>
    <p:sldId id="280" r:id="rId9"/>
    <p:sldId id="282" r:id="rId10"/>
    <p:sldId id="281" r:id="rId11"/>
    <p:sldId id="283" r:id="rId12"/>
    <p:sldId id="284" r:id="rId13"/>
    <p:sldId id="285" r:id="rId14"/>
    <p:sldId id="287" r:id="rId15"/>
    <p:sldId id="286" r:id="rId16"/>
    <p:sldId id="288" r:id="rId17"/>
    <p:sldId id="289" r:id="rId18"/>
    <p:sldId id="290" r:id="rId19"/>
    <p:sldId id="291" r:id="rId20"/>
    <p:sldId id="292" r:id="rId21"/>
    <p:sldId id="293" r:id="rId22"/>
    <p:sldId id="294" r:id="rId23"/>
    <p:sldId id="295" r:id="rId24"/>
    <p:sldId id="274" r:id="rId25"/>
    <p:sldId id="276" r:id="rId26"/>
    <p:sldId id="262" r:id="rId27"/>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3333"/>
    <a:srgbClr val="E52247"/>
    <a:srgbClr val="64666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Estilo medio 2 - Énfasis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020" autoAdjust="0"/>
    <p:restoredTop sz="94660"/>
  </p:normalViewPr>
  <p:slideViewPr>
    <p:cSldViewPr snapToGrid="0">
      <p:cViewPr varScale="1">
        <p:scale>
          <a:sx n="82" d="100"/>
          <a:sy n="82" d="100"/>
        </p:scale>
        <p:origin x="533"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PE"/>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466237D-422D-4E73-93C6-738C0F453E24}" type="datetimeFigureOut">
              <a:rPr lang="es-PE" smtClean="0"/>
              <a:t>25/11/2024</a:t>
            </a:fld>
            <a:endParaRPr lang="es-PE"/>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PE"/>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PE"/>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60799F6-2D2D-4D6F-BD25-1688FC23C4F1}" type="slidenum">
              <a:rPr lang="es-PE" smtClean="0"/>
              <a:t>‹Nº›</a:t>
            </a:fld>
            <a:endParaRPr lang="es-PE"/>
          </a:p>
        </p:txBody>
      </p:sp>
    </p:spTree>
    <p:extLst>
      <p:ext uri="{BB962C8B-B14F-4D97-AF65-F5344CB8AC3E}">
        <p14:creationId xmlns:p14="http://schemas.microsoft.com/office/powerpoint/2010/main" val="3797377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a:p>
        </p:txBody>
      </p:sp>
      <p:sp>
        <p:nvSpPr>
          <p:cNvPr id="4" name="Marcador de número de diapositiva 3"/>
          <p:cNvSpPr>
            <a:spLocks noGrp="1"/>
          </p:cNvSpPr>
          <p:nvPr>
            <p:ph type="sldNum" sz="quarter" idx="5"/>
          </p:nvPr>
        </p:nvSpPr>
        <p:spPr/>
        <p:txBody>
          <a:bodyPr/>
          <a:lstStyle/>
          <a:p>
            <a:fld id="{260799F6-2D2D-4D6F-BD25-1688FC23C4F1}" type="slidenum">
              <a:rPr lang="es-PE" smtClean="0"/>
              <a:t>22</a:t>
            </a:fld>
            <a:endParaRPr lang="es-PE"/>
          </a:p>
        </p:txBody>
      </p:sp>
    </p:spTree>
    <p:extLst>
      <p:ext uri="{BB962C8B-B14F-4D97-AF65-F5344CB8AC3E}">
        <p14:creationId xmlns:p14="http://schemas.microsoft.com/office/powerpoint/2010/main" val="19659177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a:p>
        </p:txBody>
      </p:sp>
      <p:sp>
        <p:nvSpPr>
          <p:cNvPr id="4" name="Marcador de número de diapositiva 3"/>
          <p:cNvSpPr>
            <a:spLocks noGrp="1"/>
          </p:cNvSpPr>
          <p:nvPr>
            <p:ph type="sldNum" sz="quarter" idx="5"/>
          </p:nvPr>
        </p:nvSpPr>
        <p:spPr/>
        <p:txBody>
          <a:bodyPr/>
          <a:lstStyle/>
          <a:p>
            <a:fld id="{260799F6-2D2D-4D6F-BD25-1688FC23C4F1}" type="slidenum">
              <a:rPr lang="es-PE" smtClean="0"/>
              <a:t>23</a:t>
            </a:fld>
            <a:endParaRPr lang="es-PE"/>
          </a:p>
        </p:txBody>
      </p:sp>
    </p:spTree>
    <p:extLst>
      <p:ext uri="{BB962C8B-B14F-4D97-AF65-F5344CB8AC3E}">
        <p14:creationId xmlns:p14="http://schemas.microsoft.com/office/powerpoint/2010/main" val="20168828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p>
        </p:txBody>
      </p:sp>
      <p:sp>
        <p:nvSpPr>
          <p:cNvPr id="3" name="Subtítu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p>
        </p:txBody>
      </p:sp>
      <p:sp>
        <p:nvSpPr>
          <p:cNvPr id="4" name="Marcador de fecha 3"/>
          <p:cNvSpPr>
            <a:spLocks noGrp="1"/>
          </p:cNvSpPr>
          <p:nvPr>
            <p:ph type="dt" sz="half" idx="10"/>
          </p:nvPr>
        </p:nvSpPr>
        <p:spPr/>
        <p:txBody>
          <a:bodyPr/>
          <a:lstStyle/>
          <a:p>
            <a:fld id="{40771E8B-6CA5-40B2-8038-0E112F3DAC1C}" type="datetimeFigureOut">
              <a:rPr lang="es-ES" smtClean="0"/>
              <a:t>25/11/2024</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0F1556C4-DFC3-4611-A7CC-780699185E26}" type="slidenum">
              <a:rPr lang="es-ES" smtClean="0"/>
              <a:t>‹Nº›</a:t>
            </a:fld>
            <a:endParaRPr lang="es-ES"/>
          </a:p>
        </p:txBody>
      </p:sp>
    </p:spTree>
    <p:extLst>
      <p:ext uri="{BB962C8B-B14F-4D97-AF65-F5344CB8AC3E}">
        <p14:creationId xmlns:p14="http://schemas.microsoft.com/office/powerpoint/2010/main" val="22881914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p>
        </p:txBody>
      </p:sp>
      <p:sp>
        <p:nvSpPr>
          <p:cNvPr id="3" name="Marcador de texto vertical 2"/>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p:cNvSpPr>
            <a:spLocks noGrp="1"/>
          </p:cNvSpPr>
          <p:nvPr>
            <p:ph type="dt" sz="half" idx="10"/>
          </p:nvPr>
        </p:nvSpPr>
        <p:spPr/>
        <p:txBody>
          <a:bodyPr/>
          <a:lstStyle/>
          <a:p>
            <a:fld id="{40771E8B-6CA5-40B2-8038-0E112F3DAC1C}" type="datetimeFigureOut">
              <a:rPr lang="es-ES" smtClean="0"/>
              <a:t>25/11/2024</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0F1556C4-DFC3-4611-A7CC-780699185E26}" type="slidenum">
              <a:rPr lang="es-ES" smtClean="0"/>
              <a:t>‹Nº›</a:t>
            </a:fld>
            <a:endParaRPr lang="es-ES"/>
          </a:p>
        </p:txBody>
      </p:sp>
    </p:spTree>
    <p:extLst>
      <p:ext uri="{BB962C8B-B14F-4D97-AF65-F5344CB8AC3E}">
        <p14:creationId xmlns:p14="http://schemas.microsoft.com/office/powerpoint/2010/main" val="5418632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es-ES"/>
              <a:t>Haga clic para modificar el estilo de título del patrón</a:t>
            </a:r>
          </a:p>
        </p:txBody>
      </p:sp>
      <p:sp>
        <p:nvSpPr>
          <p:cNvPr id="3" name="Marcador de texto vertical 2"/>
          <p:cNvSpPr>
            <a:spLocks noGrp="1"/>
          </p:cNvSpPr>
          <p:nvPr>
            <p:ph type="body" orient="vert" idx="1"/>
          </p:nvPr>
        </p:nvSpPr>
        <p:spPr>
          <a:xfrm>
            <a:off x="838200" y="365125"/>
            <a:ext cx="7734300" cy="581183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p:cNvSpPr>
            <a:spLocks noGrp="1"/>
          </p:cNvSpPr>
          <p:nvPr>
            <p:ph type="dt" sz="half" idx="10"/>
          </p:nvPr>
        </p:nvSpPr>
        <p:spPr/>
        <p:txBody>
          <a:bodyPr/>
          <a:lstStyle/>
          <a:p>
            <a:fld id="{40771E8B-6CA5-40B2-8038-0E112F3DAC1C}" type="datetimeFigureOut">
              <a:rPr lang="es-ES" smtClean="0"/>
              <a:t>25/11/2024</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0F1556C4-DFC3-4611-A7CC-780699185E26}" type="slidenum">
              <a:rPr lang="es-ES" smtClean="0"/>
              <a:t>‹Nº›</a:t>
            </a:fld>
            <a:endParaRPr lang="es-ES"/>
          </a:p>
        </p:txBody>
      </p:sp>
    </p:spTree>
    <p:extLst>
      <p:ext uri="{BB962C8B-B14F-4D97-AF65-F5344CB8AC3E}">
        <p14:creationId xmlns:p14="http://schemas.microsoft.com/office/powerpoint/2010/main" val="22150962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p>
        </p:txBody>
      </p:sp>
      <p:sp>
        <p:nvSpPr>
          <p:cNvPr id="3" name="Marcador de contenido 2"/>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p:cNvSpPr>
            <a:spLocks noGrp="1"/>
          </p:cNvSpPr>
          <p:nvPr>
            <p:ph type="dt" sz="half" idx="10"/>
          </p:nvPr>
        </p:nvSpPr>
        <p:spPr/>
        <p:txBody>
          <a:bodyPr/>
          <a:lstStyle/>
          <a:p>
            <a:fld id="{40771E8B-6CA5-40B2-8038-0E112F3DAC1C}" type="datetimeFigureOut">
              <a:rPr lang="es-ES" smtClean="0"/>
              <a:t>25/11/2024</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0F1556C4-DFC3-4611-A7CC-780699185E26}" type="slidenum">
              <a:rPr lang="es-ES" smtClean="0"/>
              <a:t>‹Nº›</a:t>
            </a:fld>
            <a:endParaRPr lang="es-ES"/>
          </a:p>
        </p:txBody>
      </p:sp>
    </p:spTree>
    <p:extLst>
      <p:ext uri="{BB962C8B-B14F-4D97-AF65-F5344CB8AC3E}">
        <p14:creationId xmlns:p14="http://schemas.microsoft.com/office/powerpoint/2010/main" val="33981744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p>
        </p:txBody>
      </p:sp>
      <p:sp>
        <p:nvSpPr>
          <p:cNvPr id="3" name="Marcador de texto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s-ES"/>
              <a:t>Haga clic para modificar el estilo de texto del patrón</a:t>
            </a:r>
          </a:p>
        </p:txBody>
      </p:sp>
      <p:sp>
        <p:nvSpPr>
          <p:cNvPr id="4" name="Marcador de fecha 3"/>
          <p:cNvSpPr>
            <a:spLocks noGrp="1"/>
          </p:cNvSpPr>
          <p:nvPr>
            <p:ph type="dt" sz="half" idx="10"/>
          </p:nvPr>
        </p:nvSpPr>
        <p:spPr/>
        <p:txBody>
          <a:bodyPr/>
          <a:lstStyle/>
          <a:p>
            <a:fld id="{40771E8B-6CA5-40B2-8038-0E112F3DAC1C}" type="datetimeFigureOut">
              <a:rPr lang="es-ES" smtClean="0"/>
              <a:t>25/11/2024</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0F1556C4-DFC3-4611-A7CC-780699185E26}" type="slidenum">
              <a:rPr lang="es-ES" smtClean="0"/>
              <a:t>‹Nº›</a:t>
            </a:fld>
            <a:endParaRPr lang="es-ES"/>
          </a:p>
        </p:txBody>
      </p:sp>
    </p:spTree>
    <p:extLst>
      <p:ext uri="{BB962C8B-B14F-4D97-AF65-F5344CB8AC3E}">
        <p14:creationId xmlns:p14="http://schemas.microsoft.com/office/powerpoint/2010/main" val="23397005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p>
        </p:txBody>
      </p:sp>
      <p:sp>
        <p:nvSpPr>
          <p:cNvPr id="3" name="Marcador de contenido 2"/>
          <p:cNvSpPr>
            <a:spLocks noGrp="1"/>
          </p:cNvSpPr>
          <p:nvPr>
            <p:ph sz="half" idx="1"/>
          </p:nvPr>
        </p:nvSpPr>
        <p:spPr>
          <a:xfrm>
            <a:off x="838200" y="1825625"/>
            <a:ext cx="5181600" cy="435133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contenido 3"/>
          <p:cNvSpPr>
            <a:spLocks noGrp="1"/>
          </p:cNvSpPr>
          <p:nvPr>
            <p:ph sz="half" idx="2"/>
          </p:nvPr>
        </p:nvSpPr>
        <p:spPr>
          <a:xfrm>
            <a:off x="6172200" y="1825625"/>
            <a:ext cx="5181600" cy="435133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fecha 4"/>
          <p:cNvSpPr>
            <a:spLocks noGrp="1"/>
          </p:cNvSpPr>
          <p:nvPr>
            <p:ph type="dt" sz="half" idx="10"/>
          </p:nvPr>
        </p:nvSpPr>
        <p:spPr/>
        <p:txBody>
          <a:bodyPr/>
          <a:lstStyle/>
          <a:p>
            <a:fld id="{40771E8B-6CA5-40B2-8038-0E112F3DAC1C}" type="datetimeFigureOut">
              <a:rPr lang="es-ES" smtClean="0"/>
              <a:t>25/11/2024</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0F1556C4-DFC3-4611-A7CC-780699185E26}" type="slidenum">
              <a:rPr lang="es-ES" smtClean="0"/>
              <a:t>‹Nº›</a:t>
            </a:fld>
            <a:endParaRPr lang="es-ES"/>
          </a:p>
        </p:txBody>
      </p:sp>
    </p:spTree>
    <p:extLst>
      <p:ext uri="{BB962C8B-B14F-4D97-AF65-F5344CB8AC3E}">
        <p14:creationId xmlns:p14="http://schemas.microsoft.com/office/powerpoint/2010/main" val="9790298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es-ES"/>
              <a:t>Haga clic para modificar el estilo de título del patrón</a:t>
            </a:r>
          </a:p>
        </p:txBody>
      </p:sp>
      <p:sp>
        <p:nvSpPr>
          <p:cNvPr id="3" name="Marcador de tex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Marcador de contenido 3"/>
          <p:cNvSpPr>
            <a:spLocks noGrp="1"/>
          </p:cNvSpPr>
          <p:nvPr>
            <p:ph sz="half" idx="2"/>
          </p:nvPr>
        </p:nvSpPr>
        <p:spPr>
          <a:xfrm>
            <a:off x="839788" y="2505075"/>
            <a:ext cx="5157787" cy="368458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tex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Marcador de contenido 5"/>
          <p:cNvSpPr>
            <a:spLocks noGrp="1"/>
          </p:cNvSpPr>
          <p:nvPr>
            <p:ph sz="quarter" idx="4"/>
          </p:nvPr>
        </p:nvSpPr>
        <p:spPr>
          <a:xfrm>
            <a:off x="6172200" y="2505075"/>
            <a:ext cx="5183188" cy="368458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Marcador de fecha 6"/>
          <p:cNvSpPr>
            <a:spLocks noGrp="1"/>
          </p:cNvSpPr>
          <p:nvPr>
            <p:ph type="dt" sz="half" idx="10"/>
          </p:nvPr>
        </p:nvSpPr>
        <p:spPr/>
        <p:txBody>
          <a:bodyPr/>
          <a:lstStyle/>
          <a:p>
            <a:fld id="{40771E8B-6CA5-40B2-8038-0E112F3DAC1C}" type="datetimeFigureOut">
              <a:rPr lang="es-ES" smtClean="0"/>
              <a:t>25/11/2024</a:t>
            </a:fld>
            <a:endParaRPr lang="es-ES"/>
          </a:p>
        </p:txBody>
      </p:sp>
      <p:sp>
        <p:nvSpPr>
          <p:cNvPr id="8" name="Marcador de pie de página 7"/>
          <p:cNvSpPr>
            <a:spLocks noGrp="1"/>
          </p:cNvSpPr>
          <p:nvPr>
            <p:ph type="ftr" sz="quarter" idx="11"/>
          </p:nvPr>
        </p:nvSpPr>
        <p:spPr/>
        <p:txBody>
          <a:bodyPr/>
          <a:lstStyle/>
          <a:p>
            <a:endParaRPr lang="es-ES"/>
          </a:p>
        </p:txBody>
      </p:sp>
      <p:sp>
        <p:nvSpPr>
          <p:cNvPr id="9" name="Marcador de número de diapositiva 8"/>
          <p:cNvSpPr>
            <a:spLocks noGrp="1"/>
          </p:cNvSpPr>
          <p:nvPr>
            <p:ph type="sldNum" sz="quarter" idx="12"/>
          </p:nvPr>
        </p:nvSpPr>
        <p:spPr/>
        <p:txBody>
          <a:bodyPr/>
          <a:lstStyle/>
          <a:p>
            <a:fld id="{0F1556C4-DFC3-4611-A7CC-780699185E26}" type="slidenum">
              <a:rPr lang="es-ES" smtClean="0"/>
              <a:t>‹Nº›</a:t>
            </a:fld>
            <a:endParaRPr lang="es-ES"/>
          </a:p>
        </p:txBody>
      </p:sp>
    </p:spTree>
    <p:extLst>
      <p:ext uri="{BB962C8B-B14F-4D97-AF65-F5344CB8AC3E}">
        <p14:creationId xmlns:p14="http://schemas.microsoft.com/office/powerpoint/2010/main" val="17523942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p>
        </p:txBody>
      </p:sp>
      <p:sp>
        <p:nvSpPr>
          <p:cNvPr id="3" name="Marcador de fecha 2"/>
          <p:cNvSpPr>
            <a:spLocks noGrp="1"/>
          </p:cNvSpPr>
          <p:nvPr>
            <p:ph type="dt" sz="half" idx="10"/>
          </p:nvPr>
        </p:nvSpPr>
        <p:spPr/>
        <p:txBody>
          <a:bodyPr/>
          <a:lstStyle/>
          <a:p>
            <a:fld id="{40771E8B-6CA5-40B2-8038-0E112F3DAC1C}" type="datetimeFigureOut">
              <a:rPr lang="es-ES" smtClean="0"/>
              <a:t>25/11/2024</a:t>
            </a:fld>
            <a:endParaRPr lang="es-ES"/>
          </a:p>
        </p:txBody>
      </p:sp>
      <p:sp>
        <p:nvSpPr>
          <p:cNvPr id="4" name="Marcador de pie de página 3"/>
          <p:cNvSpPr>
            <a:spLocks noGrp="1"/>
          </p:cNvSpPr>
          <p:nvPr>
            <p:ph type="ftr" sz="quarter" idx="11"/>
          </p:nvPr>
        </p:nvSpPr>
        <p:spPr/>
        <p:txBody>
          <a:bodyPr/>
          <a:lstStyle/>
          <a:p>
            <a:endParaRPr lang="es-ES"/>
          </a:p>
        </p:txBody>
      </p:sp>
      <p:sp>
        <p:nvSpPr>
          <p:cNvPr id="5" name="Marcador de número de diapositiva 4"/>
          <p:cNvSpPr>
            <a:spLocks noGrp="1"/>
          </p:cNvSpPr>
          <p:nvPr>
            <p:ph type="sldNum" sz="quarter" idx="12"/>
          </p:nvPr>
        </p:nvSpPr>
        <p:spPr/>
        <p:txBody>
          <a:bodyPr/>
          <a:lstStyle/>
          <a:p>
            <a:fld id="{0F1556C4-DFC3-4611-A7CC-780699185E26}" type="slidenum">
              <a:rPr lang="es-ES" smtClean="0"/>
              <a:t>‹Nº›</a:t>
            </a:fld>
            <a:endParaRPr lang="es-ES"/>
          </a:p>
        </p:txBody>
      </p:sp>
    </p:spTree>
    <p:extLst>
      <p:ext uri="{BB962C8B-B14F-4D97-AF65-F5344CB8AC3E}">
        <p14:creationId xmlns:p14="http://schemas.microsoft.com/office/powerpoint/2010/main" val="36306586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40771E8B-6CA5-40B2-8038-0E112F3DAC1C}" type="datetimeFigureOut">
              <a:rPr lang="es-ES" smtClean="0"/>
              <a:t>25/11/2024</a:t>
            </a:fld>
            <a:endParaRPr lang="es-ES"/>
          </a:p>
        </p:txBody>
      </p:sp>
      <p:sp>
        <p:nvSpPr>
          <p:cNvPr id="3" name="Marcador de pie de página 2"/>
          <p:cNvSpPr>
            <a:spLocks noGrp="1"/>
          </p:cNvSpPr>
          <p:nvPr>
            <p:ph type="ftr" sz="quarter" idx="11"/>
          </p:nvPr>
        </p:nvSpPr>
        <p:spPr/>
        <p:txBody>
          <a:bodyPr/>
          <a:lstStyle/>
          <a:p>
            <a:endParaRPr lang="es-ES"/>
          </a:p>
        </p:txBody>
      </p:sp>
      <p:sp>
        <p:nvSpPr>
          <p:cNvPr id="4" name="Marcador de número de diapositiva 3"/>
          <p:cNvSpPr>
            <a:spLocks noGrp="1"/>
          </p:cNvSpPr>
          <p:nvPr>
            <p:ph type="sldNum" sz="quarter" idx="12"/>
          </p:nvPr>
        </p:nvSpPr>
        <p:spPr/>
        <p:txBody>
          <a:bodyPr/>
          <a:lstStyle/>
          <a:p>
            <a:fld id="{0F1556C4-DFC3-4611-A7CC-780699185E26}" type="slidenum">
              <a:rPr lang="es-ES" smtClean="0"/>
              <a:t>‹Nº›</a:t>
            </a:fld>
            <a:endParaRPr lang="es-ES"/>
          </a:p>
        </p:txBody>
      </p:sp>
    </p:spTree>
    <p:extLst>
      <p:ext uri="{BB962C8B-B14F-4D97-AF65-F5344CB8AC3E}">
        <p14:creationId xmlns:p14="http://schemas.microsoft.com/office/powerpoint/2010/main" val="36823756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conteni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el estilo de texto del patrón</a:t>
            </a:r>
          </a:p>
        </p:txBody>
      </p:sp>
      <p:sp>
        <p:nvSpPr>
          <p:cNvPr id="5" name="Marcador de fecha 4"/>
          <p:cNvSpPr>
            <a:spLocks noGrp="1"/>
          </p:cNvSpPr>
          <p:nvPr>
            <p:ph type="dt" sz="half" idx="10"/>
          </p:nvPr>
        </p:nvSpPr>
        <p:spPr/>
        <p:txBody>
          <a:bodyPr/>
          <a:lstStyle/>
          <a:p>
            <a:fld id="{40771E8B-6CA5-40B2-8038-0E112F3DAC1C}" type="datetimeFigureOut">
              <a:rPr lang="es-ES" smtClean="0"/>
              <a:t>25/11/2024</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0F1556C4-DFC3-4611-A7CC-780699185E26}" type="slidenum">
              <a:rPr lang="es-ES" smtClean="0"/>
              <a:t>‹Nº›</a:t>
            </a:fld>
            <a:endParaRPr lang="es-ES"/>
          </a:p>
        </p:txBody>
      </p:sp>
    </p:spTree>
    <p:extLst>
      <p:ext uri="{BB962C8B-B14F-4D97-AF65-F5344CB8AC3E}">
        <p14:creationId xmlns:p14="http://schemas.microsoft.com/office/powerpoint/2010/main" val="13604498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posición de imagen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el estilo de texto del patrón</a:t>
            </a:r>
          </a:p>
        </p:txBody>
      </p:sp>
      <p:sp>
        <p:nvSpPr>
          <p:cNvPr id="5" name="Marcador de fecha 4"/>
          <p:cNvSpPr>
            <a:spLocks noGrp="1"/>
          </p:cNvSpPr>
          <p:nvPr>
            <p:ph type="dt" sz="half" idx="10"/>
          </p:nvPr>
        </p:nvSpPr>
        <p:spPr/>
        <p:txBody>
          <a:bodyPr/>
          <a:lstStyle/>
          <a:p>
            <a:fld id="{40771E8B-6CA5-40B2-8038-0E112F3DAC1C}" type="datetimeFigureOut">
              <a:rPr lang="es-ES" smtClean="0"/>
              <a:t>25/11/2024</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0F1556C4-DFC3-4611-A7CC-780699185E26}" type="slidenum">
              <a:rPr lang="es-ES" smtClean="0"/>
              <a:t>‹Nº›</a:t>
            </a:fld>
            <a:endParaRPr lang="es-ES"/>
          </a:p>
        </p:txBody>
      </p:sp>
    </p:spTree>
    <p:extLst>
      <p:ext uri="{BB962C8B-B14F-4D97-AF65-F5344CB8AC3E}">
        <p14:creationId xmlns:p14="http://schemas.microsoft.com/office/powerpoint/2010/main" val="3836035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40771E8B-6CA5-40B2-8038-0E112F3DAC1C}" type="datetimeFigureOut">
              <a:rPr lang="es-ES" smtClean="0"/>
              <a:t>25/11/2024</a:t>
            </a:fld>
            <a:endParaRPr lang="es-ES"/>
          </a:p>
        </p:txBody>
      </p:sp>
      <p:sp>
        <p:nvSpPr>
          <p:cNvPr id="5" name="Marcador de pie de pá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s-ES"/>
          </a:p>
        </p:txBody>
      </p:sp>
      <p:sp>
        <p:nvSpPr>
          <p:cNvPr id="6" name="Marcador de número de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0F1556C4-DFC3-4611-A7CC-780699185E26}" type="slidenum">
              <a:rPr lang="es-ES" smtClean="0"/>
              <a:t>‹Nº›</a:t>
            </a:fld>
            <a:endParaRPr lang="es-ES"/>
          </a:p>
        </p:txBody>
      </p:sp>
    </p:spTree>
    <p:extLst>
      <p:ext uri="{BB962C8B-B14F-4D97-AF65-F5344CB8AC3E}">
        <p14:creationId xmlns:p14="http://schemas.microsoft.com/office/powerpoint/2010/main" val="293311899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4.png"/><Relationship Id="rId7"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hyperlink" Target="https://leoguty666.github.io/Proyecto-Big-Data/" TargetMode="External"/><Relationship Id="rId10" Type="http://schemas.openxmlformats.org/officeDocument/2006/relationships/image" Target="../media/image17.png"/><Relationship Id="rId4" Type="http://schemas.openxmlformats.org/officeDocument/2006/relationships/image" Target="../media/image2.png"/><Relationship Id="rId9" Type="http://schemas.openxmlformats.org/officeDocument/2006/relationships/hyperlink" Target="https://github.com/LEOGUTY666/Proyecto-Big-Data"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96BED72F-0B7D-0BC5-24CE-8D9AE852F5A0}"/>
              </a:ext>
            </a:extLst>
          </p:cNvPr>
          <p:cNvPicPr>
            <a:picLocks noChangeAspect="1"/>
          </p:cNvPicPr>
          <p:nvPr/>
        </p:nvPicPr>
        <p:blipFill>
          <a:blip r:embed="rId2"/>
          <a:stretch>
            <a:fillRect/>
          </a:stretch>
        </p:blipFill>
        <p:spPr>
          <a:xfrm>
            <a:off x="1813" y="1840"/>
            <a:ext cx="12191999" cy="6856585"/>
          </a:xfrm>
          <a:prstGeom prst="rect">
            <a:avLst/>
          </a:prstGeom>
        </p:spPr>
      </p:pic>
    </p:spTree>
    <p:extLst>
      <p:ext uri="{BB962C8B-B14F-4D97-AF65-F5344CB8AC3E}">
        <p14:creationId xmlns:p14="http://schemas.microsoft.com/office/powerpoint/2010/main" val="24062731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F9E5C3-CB8C-71CB-CCA6-FB8763A43F1E}"/>
            </a:ext>
          </a:extLst>
        </p:cNvPr>
        <p:cNvGrpSpPr/>
        <p:nvPr/>
      </p:nvGrpSpPr>
      <p:grpSpPr>
        <a:xfrm>
          <a:off x="0" y="0"/>
          <a:ext cx="0" cy="0"/>
          <a:chOff x="0" y="0"/>
          <a:chExt cx="0" cy="0"/>
        </a:xfrm>
      </p:grpSpPr>
      <p:pic>
        <p:nvPicPr>
          <p:cNvPr id="4" name="Imagen 3">
            <a:extLst>
              <a:ext uri="{FF2B5EF4-FFF2-40B4-BE49-F238E27FC236}">
                <a16:creationId xmlns:a16="http://schemas.microsoft.com/office/drawing/2014/main" id="{B65FCCDB-0673-2D52-3C79-F9DE0A9FB731}"/>
              </a:ext>
            </a:extLst>
          </p:cNvPr>
          <p:cNvPicPr>
            <a:picLocks noGrp="1" noRot="1" noChangeAspect="1" noMove="1" noResize="1" noEditPoints="1" noAdjustHandles="1" noChangeArrowheads="1" noChangeShapeType="1" noCrop="1"/>
          </p:cNvPicPr>
          <p:nvPr/>
        </p:nvPicPr>
        <p:blipFill>
          <a:blip r:embed="rId2"/>
          <a:stretch>
            <a:fillRect/>
          </a:stretch>
        </p:blipFill>
        <p:spPr>
          <a:xfrm>
            <a:off x="0" y="-3939"/>
            <a:ext cx="12191999" cy="6865878"/>
          </a:xfrm>
          <a:prstGeom prst="rect">
            <a:avLst/>
          </a:prstGeom>
        </p:spPr>
      </p:pic>
      <p:pic>
        <p:nvPicPr>
          <p:cNvPr id="8" name="Imagen 7" descr="Logotipo&#10;&#10;Descripción generada automáticamente">
            <a:extLst>
              <a:ext uri="{FF2B5EF4-FFF2-40B4-BE49-F238E27FC236}">
                <a16:creationId xmlns:a16="http://schemas.microsoft.com/office/drawing/2014/main" id="{481CD5A4-22C9-1A8F-5AFB-047B7597D85A}"/>
              </a:ext>
            </a:extLst>
          </p:cNvPr>
          <p:cNvPicPr>
            <a:picLocks noChangeAspect="1"/>
          </p:cNvPicPr>
          <p:nvPr/>
        </p:nvPicPr>
        <p:blipFill>
          <a:blip r:embed="rId3"/>
          <a:stretch>
            <a:fillRect/>
          </a:stretch>
        </p:blipFill>
        <p:spPr>
          <a:xfrm>
            <a:off x="11162634" y="237886"/>
            <a:ext cx="732742" cy="809641"/>
          </a:xfrm>
          <a:prstGeom prst="rect">
            <a:avLst/>
          </a:prstGeom>
          <a:ln>
            <a:noFill/>
          </a:ln>
        </p:spPr>
      </p:pic>
      <p:sp>
        <p:nvSpPr>
          <p:cNvPr id="2" name="Rectángulo 1">
            <a:extLst>
              <a:ext uri="{FF2B5EF4-FFF2-40B4-BE49-F238E27FC236}">
                <a16:creationId xmlns:a16="http://schemas.microsoft.com/office/drawing/2014/main" id="{6AAFB447-4B8E-21F4-EAEF-2B1A879DC6DF}"/>
              </a:ext>
            </a:extLst>
          </p:cNvPr>
          <p:cNvSpPr/>
          <p:nvPr/>
        </p:nvSpPr>
        <p:spPr>
          <a:xfrm>
            <a:off x="-18815" y="0"/>
            <a:ext cx="432740" cy="6858000"/>
          </a:xfrm>
          <a:prstGeom prst="rect">
            <a:avLst/>
          </a:prstGeom>
          <a:solidFill>
            <a:srgbClr val="E5224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 name="Título 1">
            <a:extLst>
              <a:ext uri="{FF2B5EF4-FFF2-40B4-BE49-F238E27FC236}">
                <a16:creationId xmlns:a16="http://schemas.microsoft.com/office/drawing/2014/main" id="{8947528B-FCE0-3D29-0E06-F301AD1ABBB4}"/>
              </a:ext>
            </a:extLst>
          </p:cNvPr>
          <p:cNvSpPr txBox="1">
            <a:spLocks/>
          </p:cNvSpPr>
          <p:nvPr/>
        </p:nvSpPr>
        <p:spPr>
          <a:xfrm>
            <a:off x="482743" y="208687"/>
            <a:ext cx="10670483" cy="65955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sz="3600" b="1" u="sng" dirty="0">
                <a:latin typeface="Agenda" panose="02000603040000020004"/>
                <a:cs typeface="Arial" panose="020B0604020202020204" pitchFamily="34" charset="0"/>
              </a:rPr>
              <a:t>Antecedentes Bibliográficos</a:t>
            </a:r>
            <a:endParaRPr lang="es-PE" sz="3000" dirty="0">
              <a:solidFill>
                <a:srgbClr val="333333"/>
              </a:solidFill>
              <a:latin typeface="Agenda" panose="02000603040000020004" pitchFamily="2" charset="0"/>
            </a:endParaRPr>
          </a:p>
        </p:txBody>
      </p:sp>
      <p:sp>
        <p:nvSpPr>
          <p:cNvPr id="5" name="CuadroTexto 4">
            <a:extLst>
              <a:ext uri="{FF2B5EF4-FFF2-40B4-BE49-F238E27FC236}">
                <a16:creationId xmlns:a16="http://schemas.microsoft.com/office/drawing/2014/main" id="{FEF2FD3B-937C-CD19-92D3-E99E6B32EC6D}"/>
              </a:ext>
            </a:extLst>
          </p:cNvPr>
          <p:cNvSpPr txBox="1"/>
          <p:nvPr/>
        </p:nvSpPr>
        <p:spPr>
          <a:xfrm>
            <a:off x="575383" y="1047527"/>
            <a:ext cx="10290628" cy="2800767"/>
          </a:xfrm>
          <a:prstGeom prst="rect">
            <a:avLst/>
          </a:prstGeom>
          <a:noFill/>
        </p:spPr>
        <p:txBody>
          <a:bodyPr wrap="square" rtlCol="0">
            <a:spAutoFit/>
          </a:bodyPr>
          <a:lstStyle/>
          <a:p>
            <a:pPr algn="just"/>
            <a:r>
              <a:rPr lang="es-PE" sz="1600" b="1" dirty="0"/>
              <a:t>Antecedentes Internacionales</a:t>
            </a:r>
          </a:p>
          <a:p>
            <a:pPr algn="just"/>
            <a:r>
              <a:rPr lang="es-ES" sz="1600" dirty="0"/>
              <a:t>Jorge Alexis (2021) desarrolló un sistema web para gestionar mantenimientos preventivos y correctivos en el laboratorio de tecnología industrial de la ESFOT. Con un enfoque experimental y una muestra de 30 equipos, el sistema mejoró la organización, redujo tiempos de inactividad y aumentó la vida útil de los equipos en un 15%, optimizando la gestión del laboratorio.</a:t>
            </a:r>
          </a:p>
          <a:p>
            <a:pPr algn="just"/>
            <a:endParaRPr lang="es-PE" sz="1600" dirty="0"/>
          </a:p>
          <a:p>
            <a:pPr algn="just"/>
            <a:r>
              <a:rPr lang="es-PE" sz="1600" b="1" dirty="0"/>
              <a:t>Antecedentes Nacionales</a:t>
            </a:r>
          </a:p>
          <a:p>
            <a:pPr algn="just"/>
            <a:r>
              <a:rPr lang="es-ES" sz="1600" dirty="0"/>
              <a:t>Illanes y Yaya (2021) desarrollaron un sistema web basado en la metodología Scrum para mejorar las ventas en Mantenimiento Técnicos del Sur S.A.C. Con un enfoque experimental y una muestra de 30 ventas, el sistema mejoró los tiempos de respuesta, redujo documentos anulados, aumentó la satisfacción del cliente y generó un incremento en los ingresos de la empresa.</a:t>
            </a:r>
            <a:endParaRPr lang="es-PE" sz="1600" dirty="0"/>
          </a:p>
        </p:txBody>
      </p:sp>
      <p:pic>
        <p:nvPicPr>
          <p:cNvPr id="7" name="Imagen 6">
            <a:extLst>
              <a:ext uri="{FF2B5EF4-FFF2-40B4-BE49-F238E27FC236}">
                <a16:creationId xmlns:a16="http://schemas.microsoft.com/office/drawing/2014/main" id="{5F657436-BEAE-F548-930D-11AC7D22602A}"/>
              </a:ext>
            </a:extLst>
          </p:cNvPr>
          <p:cNvPicPr>
            <a:picLocks noChangeAspect="1"/>
          </p:cNvPicPr>
          <p:nvPr/>
        </p:nvPicPr>
        <p:blipFill>
          <a:blip r:embed="rId4"/>
          <a:stretch>
            <a:fillRect/>
          </a:stretch>
        </p:blipFill>
        <p:spPr>
          <a:xfrm>
            <a:off x="4264801" y="4220936"/>
            <a:ext cx="3662398" cy="242837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8194236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5D8CEF-BFA2-6791-0E6A-8BBE0108DE7F}"/>
            </a:ext>
          </a:extLst>
        </p:cNvPr>
        <p:cNvGrpSpPr/>
        <p:nvPr/>
      </p:nvGrpSpPr>
      <p:grpSpPr>
        <a:xfrm>
          <a:off x="0" y="0"/>
          <a:ext cx="0" cy="0"/>
          <a:chOff x="0" y="0"/>
          <a:chExt cx="0" cy="0"/>
        </a:xfrm>
      </p:grpSpPr>
      <p:pic>
        <p:nvPicPr>
          <p:cNvPr id="4" name="Imagen 3">
            <a:extLst>
              <a:ext uri="{FF2B5EF4-FFF2-40B4-BE49-F238E27FC236}">
                <a16:creationId xmlns:a16="http://schemas.microsoft.com/office/drawing/2014/main" id="{72592FAF-FEB6-DB62-CCD9-8858E9D527B5}"/>
              </a:ext>
            </a:extLst>
          </p:cNvPr>
          <p:cNvPicPr>
            <a:picLocks noGrp="1" noRot="1" noChangeAspect="1" noMove="1" noResize="1" noEditPoints="1" noAdjustHandles="1" noChangeArrowheads="1" noChangeShapeType="1" noCrop="1"/>
          </p:cNvPicPr>
          <p:nvPr/>
        </p:nvPicPr>
        <p:blipFill>
          <a:blip r:embed="rId2"/>
          <a:stretch>
            <a:fillRect/>
          </a:stretch>
        </p:blipFill>
        <p:spPr>
          <a:xfrm>
            <a:off x="0" y="-3939"/>
            <a:ext cx="12191999" cy="6865878"/>
          </a:xfrm>
          <a:prstGeom prst="rect">
            <a:avLst/>
          </a:prstGeom>
        </p:spPr>
      </p:pic>
      <p:pic>
        <p:nvPicPr>
          <p:cNvPr id="8" name="Imagen 7" descr="Logotipo&#10;&#10;Descripción generada automáticamente">
            <a:extLst>
              <a:ext uri="{FF2B5EF4-FFF2-40B4-BE49-F238E27FC236}">
                <a16:creationId xmlns:a16="http://schemas.microsoft.com/office/drawing/2014/main" id="{7ED1F318-FE68-2083-969D-A0B7A95B0C8C}"/>
              </a:ext>
            </a:extLst>
          </p:cNvPr>
          <p:cNvPicPr>
            <a:picLocks noChangeAspect="1"/>
          </p:cNvPicPr>
          <p:nvPr/>
        </p:nvPicPr>
        <p:blipFill>
          <a:blip r:embed="rId3"/>
          <a:stretch>
            <a:fillRect/>
          </a:stretch>
        </p:blipFill>
        <p:spPr>
          <a:xfrm>
            <a:off x="11162634" y="237886"/>
            <a:ext cx="732742" cy="809641"/>
          </a:xfrm>
          <a:prstGeom prst="rect">
            <a:avLst/>
          </a:prstGeom>
          <a:ln>
            <a:noFill/>
          </a:ln>
        </p:spPr>
      </p:pic>
      <p:sp>
        <p:nvSpPr>
          <p:cNvPr id="2" name="Rectángulo 1">
            <a:extLst>
              <a:ext uri="{FF2B5EF4-FFF2-40B4-BE49-F238E27FC236}">
                <a16:creationId xmlns:a16="http://schemas.microsoft.com/office/drawing/2014/main" id="{C27D74E4-9E40-52BE-3FB0-73405272900D}"/>
              </a:ext>
            </a:extLst>
          </p:cNvPr>
          <p:cNvSpPr/>
          <p:nvPr/>
        </p:nvSpPr>
        <p:spPr>
          <a:xfrm>
            <a:off x="-18815" y="0"/>
            <a:ext cx="432740" cy="6858000"/>
          </a:xfrm>
          <a:prstGeom prst="rect">
            <a:avLst/>
          </a:prstGeom>
          <a:solidFill>
            <a:srgbClr val="E5224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 name="Título 1">
            <a:extLst>
              <a:ext uri="{FF2B5EF4-FFF2-40B4-BE49-F238E27FC236}">
                <a16:creationId xmlns:a16="http://schemas.microsoft.com/office/drawing/2014/main" id="{E1A033AF-5D0B-7C0C-7EC7-E50582FDE02F}"/>
              </a:ext>
            </a:extLst>
          </p:cNvPr>
          <p:cNvSpPr txBox="1">
            <a:spLocks/>
          </p:cNvSpPr>
          <p:nvPr/>
        </p:nvSpPr>
        <p:spPr>
          <a:xfrm>
            <a:off x="482743" y="208687"/>
            <a:ext cx="10670483" cy="65955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sz="3600" b="1" u="sng" dirty="0">
                <a:latin typeface="Agenda" panose="02000603040000020004"/>
                <a:cs typeface="Arial" panose="020B0604020202020204" pitchFamily="34" charset="0"/>
              </a:rPr>
              <a:t>Antecedentes Bibliográficos</a:t>
            </a:r>
            <a:endParaRPr lang="es-PE" sz="3000" dirty="0">
              <a:solidFill>
                <a:srgbClr val="333333"/>
              </a:solidFill>
              <a:latin typeface="Agenda" panose="02000603040000020004" pitchFamily="2" charset="0"/>
            </a:endParaRPr>
          </a:p>
        </p:txBody>
      </p:sp>
      <p:sp>
        <p:nvSpPr>
          <p:cNvPr id="5" name="CuadroTexto 4">
            <a:extLst>
              <a:ext uri="{FF2B5EF4-FFF2-40B4-BE49-F238E27FC236}">
                <a16:creationId xmlns:a16="http://schemas.microsoft.com/office/drawing/2014/main" id="{C917152C-C195-550E-5E73-EFB8C5480B84}"/>
              </a:ext>
            </a:extLst>
          </p:cNvPr>
          <p:cNvSpPr txBox="1"/>
          <p:nvPr/>
        </p:nvSpPr>
        <p:spPr>
          <a:xfrm>
            <a:off x="575383" y="1047527"/>
            <a:ext cx="10290628" cy="2800767"/>
          </a:xfrm>
          <a:prstGeom prst="rect">
            <a:avLst/>
          </a:prstGeom>
          <a:noFill/>
        </p:spPr>
        <p:txBody>
          <a:bodyPr wrap="square" rtlCol="0">
            <a:spAutoFit/>
          </a:bodyPr>
          <a:lstStyle/>
          <a:p>
            <a:pPr algn="just"/>
            <a:r>
              <a:rPr lang="es-PE" sz="1600" b="1" dirty="0"/>
              <a:t>Antecedentes Internacionales</a:t>
            </a:r>
          </a:p>
          <a:p>
            <a:pPr algn="just"/>
            <a:r>
              <a:rPr lang="es-ES" sz="1600" dirty="0"/>
              <a:t>Jorge Alexis (2021) desarrolló un sistema web para gestionar mantenimientos preventivos y correctivos en el laboratorio de tecnología industrial de la ESFOT. Con un enfoque experimental y una muestra de 30 equipos, el sistema mejoró la organización, redujo tiempos de inactividad y aumentó la vida útil de los equipos en un 15%, optimizando la gestión del laboratorio.</a:t>
            </a:r>
          </a:p>
          <a:p>
            <a:pPr algn="just"/>
            <a:endParaRPr lang="es-PE" sz="1600" dirty="0"/>
          </a:p>
          <a:p>
            <a:pPr algn="just"/>
            <a:r>
              <a:rPr lang="es-PE" sz="1600" b="1" dirty="0"/>
              <a:t>Antecedentes Nacionales</a:t>
            </a:r>
          </a:p>
          <a:p>
            <a:pPr algn="just"/>
            <a:r>
              <a:rPr lang="es-ES" sz="1600" dirty="0"/>
              <a:t>Illanes y Yaya (2021) desarrollaron un sistema web basado en la metodología Scrum para mejorar las ventas en Mantenimiento Técnicos del Sur S.A.C. Con un enfoque experimental y una muestra de 30 ventas, el sistema mejoró los tiempos de respuesta, redujo documentos anulados, aumentó la satisfacción del cliente y generó un incremento en los ingresos de la empresa.</a:t>
            </a:r>
            <a:endParaRPr lang="es-PE" sz="1600" dirty="0"/>
          </a:p>
        </p:txBody>
      </p:sp>
    </p:spTree>
    <p:extLst>
      <p:ext uri="{BB962C8B-B14F-4D97-AF65-F5344CB8AC3E}">
        <p14:creationId xmlns:p14="http://schemas.microsoft.com/office/powerpoint/2010/main" val="12993694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017BC4-2FA6-8E26-B622-AA93119C991A}"/>
            </a:ext>
          </a:extLst>
        </p:cNvPr>
        <p:cNvGrpSpPr/>
        <p:nvPr/>
      </p:nvGrpSpPr>
      <p:grpSpPr>
        <a:xfrm>
          <a:off x="0" y="0"/>
          <a:ext cx="0" cy="0"/>
          <a:chOff x="0" y="0"/>
          <a:chExt cx="0" cy="0"/>
        </a:xfrm>
      </p:grpSpPr>
      <p:pic>
        <p:nvPicPr>
          <p:cNvPr id="4" name="Imagen 3">
            <a:extLst>
              <a:ext uri="{FF2B5EF4-FFF2-40B4-BE49-F238E27FC236}">
                <a16:creationId xmlns:a16="http://schemas.microsoft.com/office/drawing/2014/main" id="{A907B5B3-2003-0BF7-28FD-BB00FE4F4F5E}"/>
              </a:ext>
            </a:extLst>
          </p:cNvPr>
          <p:cNvPicPr>
            <a:picLocks noGrp="1" noRot="1" noChangeAspect="1" noMove="1" noResize="1" noEditPoints="1" noAdjustHandles="1" noChangeArrowheads="1" noChangeShapeType="1" noCrop="1"/>
          </p:cNvPicPr>
          <p:nvPr/>
        </p:nvPicPr>
        <p:blipFill>
          <a:blip r:embed="rId2"/>
          <a:stretch>
            <a:fillRect/>
          </a:stretch>
        </p:blipFill>
        <p:spPr>
          <a:xfrm>
            <a:off x="0" y="-3939"/>
            <a:ext cx="12191999" cy="6865878"/>
          </a:xfrm>
          <a:prstGeom prst="rect">
            <a:avLst/>
          </a:prstGeom>
        </p:spPr>
      </p:pic>
      <p:pic>
        <p:nvPicPr>
          <p:cNvPr id="8" name="Imagen 7" descr="Logotipo&#10;&#10;Descripción generada automáticamente">
            <a:extLst>
              <a:ext uri="{FF2B5EF4-FFF2-40B4-BE49-F238E27FC236}">
                <a16:creationId xmlns:a16="http://schemas.microsoft.com/office/drawing/2014/main" id="{26BA4A8B-24DD-9B89-C21E-18A91D0908A3}"/>
              </a:ext>
            </a:extLst>
          </p:cNvPr>
          <p:cNvPicPr>
            <a:picLocks noChangeAspect="1"/>
          </p:cNvPicPr>
          <p:nvPr/>
        </p:nvPicPr>
        <p:blipFill>
          <a:blip r:embed="rId3"/>
          <a:stretch>
            <a:fillRect/>
          </a:stretch>
        </p:blipFill>
        <p:spPr>
          <a:xfrm>
            <a:off x="11162634" y="237886"/>
            <a:ext cx="732742" cy="809641"/>
          </a:xfrm>
          <a:prstGeom prst="rect">
            <a:avLst/>
          </a:prstGeom>
          <a:ln>
            <a:noFill/>
          </a:ln>
        </p:spPr>
      </p:pic>
      <p:sp>
        <p:nvSpPr>
          <p:cNvPr id="2" name="Rectángulo 1">
            <a:extLst>
              <a:ext uri="{FF2B5EF4-FFF2-40B4-BE49-F238E27FC236}">
                <a16:creationId xmlns:a16="http://schemas.microsoft.com/office/drawing/2014/main" id="{DAAB445B-1149-30F8-2D9D-FD9B1888B7CC}"/>
              </a:ext>
            </a:extLst>
          </p:cNvPr>
          <p:cNvSpPr/>
          <p:nvPr/>
        </p:nvSpPr>
        <p:spPr>
          <a:xfrm>
            <a:off x="-18815" y="0"/>
            <a:ext cx="432740" cy="6858000"/>
          </a:xfrm>
          <a:prstGeom prst="rect">
            <a:avLst/>
          </a:prstGeom>
          <a:solidFill>
            <a:srgbClr val="E5224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 name="Título 1">
            <a:extLst>
              <a:ext uri="{FF2B5EF4-FFF2-40B4-BE49-F238E27FC236}">
                <a16:creationId xmlns:a16="http://schemas.microsoft.com/office/drawing/2014/main" id="{8D6CB433-7B9D-9E45-64F7-D520349E80CF}"/>
              </a:ext>
            </a:extLst>
          </p:cNvPr>
          <p:cNvSpPr txBox="1">
            <a:spLocks/>
          </p:cNvSpPr>
          <p:nvPr/>
        </p:nvSpPr>
        <p:spPr>
          <a:xfrm>
            <a:off x="1627017" y="2495066"/>
            <a:ext cx="8937963" cy="186786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PE" sz="4800" b="1" dirty="0">
                <a:effectLst/>
                <a:latin typeface="Arial" panose="020B0604020202020204" pitchFamily="34" charset="0"/>
                <a:ea typeface="Aptos" panose="020B0004020202020204" pitchFamily="34" charset="0"/>
              </a:rPr>
              <a:t>CAPÍTULO III: </a:t>
            </a:r>
            <a:br>
              <a:rPr lang="es-PE" sz="4800" b="1" dirty="0">
                <a:effectLst/>
                <a:latin typeface="Arial" panose="020B0604020202020204" pitchFamily="34" charset="0"/>
                <a:ea typeface="Aptos" panose="020B0004020202020204" pitchFamily="34" charset="0"/>
              </a:rPr>
            </a:br>
            <a:r>
              <a:rPr lang="es-PE" sz="4800" b="1" dirty="0">
                <a:effectLst/>
                <a:latin typeface="Arial" panose="020B0604020202020204" pitchFamily="34" charset="0"/>
                <a:ea typeface="Aptos" panose="020B0004020202020204" pitchFamily="34" charset="0"/>
              </a:rPr>
              <a:t>HIPÓTESIS</a:t>
            </a:r>
            <a:endParaRPr lang="es-PE" b="1" dirty="0">
              <a:solidFill>
                <a:srgbClr val="333333"/>
              </a:solidFill>
              <a:latin typeface="Agenda" panose="02000603040000020004"/>
            </a:endParaRPr>
          </a:p>
        </p:txBody>
      </p:sp>
    </p:spTree>
    <p:extLst>
      <p:ext uri="{BB962C8B-B14F-4D97-AF65-F5344CB8AC3E}">
        <p14:creationId xmlns:p14="http://schemas.microsoft.com/office/powerpoint/2010/main" val="33571840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E35CC4-2028-A467-5BF6-EF9BD11A815D}"/>
            </a:ext>
          </a:extLst>
        </p:cNvPr>
        <p:cNvGrpSpPr/>
        <p:nvPr/>
      </p:nvGrpSpPr>
      <p:grpSpPr>
        <a:xfrm>
          <a:off x="0" y="0"/>
          <a:ext cx="0" cy="0"/>
          <a:chOff x="0" y="0"/>
          <a:chExt cx="0" cy="0"/>
        </a:xfrm>
      </p:grpSpPr>
      <p:pic>
        <p:nvPicPr>
          <p:cNvPr id="4" name="Imagen 3">
            <a:extLst>
              <a:ext uri="{FF2B5EF4-FFF2-40B4-BE49-F238E27FC236}">
                <a16:creationId xmlns:a16="http://schemas.microsoft.com/office/drawing/2014/main" id="{E4E96D93-764B-73B1-672C-884E9F786DF2}"/>
              </a:ext>
            </a:extLst>
          </p:cNvPr>
          <p:cNvPicPr>
            <a:picLocks noGrp="1" noRot="1" noChangeAspect="1" noMove="1" noResize="1" noEditPoints="1" noAdjustHandles="1" noChangeArrowheads="1" noChangeShapeType="1" noCrop="1"/>
          </p:cNvPicPr>
          <p:nvPr/>
        </p:nvPicPr>
        <p:blipFill>
          <a:blip r:embed="rId2"/>
          <a:stretch>
            <a:fillRect/>
          </a:stretch>
        </p:blipFill>
        <p:spPr>
          <a:xfrm>
            <a:off x="0" y="-3939"/>
            <a:ext cx="12191999" cy="6865878"/>
          </a:xfrm>
          <a:prstGeom prst="rect">
            <a:avLst/>
          </a:prstGeom>
        </p:spPr>
      </p:pic>
      <p:pic>
        <p:nvPicPr>
          <p:cNvPr id="8" name="Imagen 7" descr="Logotipo&#10;&#10;Descripción generada automáticamente">
            <a:extLst>
              <a:ext uri="{FF2B5EF4-FFF2-40B4-BE49-F238E27FC236}">
                <a16:creationId xmlns:a16="http://schemas.microsoft.com/office/drawing/2014/main" id="{E53F7D10-79C7-73E8-5845-39965EF1F563}"/>
              </a:ext>
            </a:extLst>
          </p:cNvPr>
          <p:cNvPicPr>
            <a:picLocks noChangeAspect="1"/>
          </p:cNvPicPr>
          <p:nvPr/>
        </p:nvPicPr>
        <p:blipFill>
          <a:blip r:embed="rId3"/>
          <a:stretch>
            <a:fillRect/>
          </a:stretch>
        </p:blipFill>
        <p:spPr>
          <a:xfrm>
            <a:off x="11162634" y="237886"/>
            <a:ext cx="732742" cy="809641"/>
          </a:xfrm>
          <a:prstGeom prst="rect">
            <a:avLst/>
          </a:prstGeom>
          <a:ln>
            <a:noFill/>
          </a:ln>
        </p:spPr>
      </p:pic>
      <p:sp>
        <p:nvSpPr>
          <p:cNvPr id="2" name="Rectángulo 1">
            <a:extLst>
              <a:ext uri="{FF2B5EF4-FFF2-40B4-BE49-F238E27FC236}">
                <a16:creationId xmlns:a16="http://schemas.microsoft.com/office/drawing/2014/main" id="{33E7B074-F0B6-CE2E-E157-E3B05F685B52}"/>
              </a:ext>
            </a:extLst>
          </p:cNvPr>
          <p:cNvSpPr/>
          <p:nvPr/>
        </p:nvSpPr>
        <p:spPr>
          <a:xfrm>
            <a:off x="-18815" y="0"/>
            <a:ext cx="432740" cy="6858000"/>
          </a:xfrm>
          <a:prstGeom prst="rect">
            <a:avLst/>
          </a:prstGeom>
          <a:solidFill>
            <a:srgbClr val="E5224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 name="Título 1">
            <a:extLst>
              <a:ext uri="{FF2B5EF4-FFF2-40B4-BE49-F238E27FC236}">
                <a16:creationId xmlns:a16="http://schemas.microsoft.com/office/drawing/2014/main" id="{B38D8D23-D526-D9B4-8906-C2983C4F0A1A}"/>
              </a:ext>
            </a:extLst>
          </p:cNvPr>
          <p:cNvSpPr txBox="1">
            <a:spLocks/>
          </p:cNvSpPr>
          <p:nvPr/>
        </p:nvSpPr>
        <p:spPr>
          <a:xfrm>
            <a:off x="482743" y="208687"/>
            <a:ext cx="10670483" cy="65955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sz="3600" b="1" u="sng" dirty="0">
                <a:latin typeface="Agenda" panose="02000603040000020004"/>
                <a:cs typeface="Arial" panose="020B0604020202020204" pitchFamily="34" charset="0"/>
              </a:rPr>
              <a:t>Hipótesis</a:t>
            </a:r>
            <a:endParaRPr lang="es-PE" sz="3000" dirty="0">
              <a:solidFill>
                <a:srgbClr val="333333"/>
              </a:solidFill>
              <a:latin typeface="Agenda" panose="02000603040000020004" pitchFamily="2" charset="0"/>
            </a:endParaRPr>
          </a:p>
        </p:txBody>
      </p:sp>
      <p:sp>
        <p:nvSpPr>
          <p:cNvPr id="5" name="CuadroTexto 4">
            <a:extLst>
              <a:ext uri="{FF2B5EF4-FFF2-40B4-BE49-F238E27FC236}">
                <a16:creationId xmlns:a16="http://schemas.microsoft.com/office/drawing/2014/main" id="{D8E8F6C6-6461-2BC7-D330-705DBBDA1334}"/>
              </a:ext>
            </a:extLst>
          </p:cNvPr>
          <p:cNvSpPr txBox="1"/>
          <p:nvPr/>
        </p:nvSpPr>
        <p:spPr>
          <a:xfrm>
            <a:off x="575383" y="1047527"/>
            <a:ext cx="10290628" cy="2554545"/>
          </a:xfrm>
          <a:prstGeom prst="rect">
            <a:avLst/>
          </a:prstGeom>
          <a:noFill/>
        </p:spPr>
        <p:txBody>
          <a:bodyPr wrap="square" rtlCol="0">
            <a:spAutoFit/>
          </a:bodyPr>
          <a:lstStyle/>
          <a:p>
            <a:pPr algn="just"/>
            <a:r>
              <a:rPr lang="es-ES" sz="1600" b="1" dirty="0"/>
              <a:t>Hipótesis General</a:t>
            </a:r>
          </a:p>
          <a:p>
            <a:pPr algn="just"/>
            <a:r>
              <a:rPr lang="es-ES" sz="1600" dirty="0"/>
              <a:t>El desarrollo de un sistema web permitirá comparar los registros de las actividades de mantenimiento eléctrico en ZERCCOM.</a:t>
            </a:r>
          </a:p>
          <a:p>
            <a:pPr algn="just"/>
            <a:endParaRPr lang="es-ES" sz="1600" dirty="0"/>
          </a:p>
          <a:p>
            <a:pPr algn="just"/>
            <a:r>
              <a:rPr lang="es-ES" sz="1600" b="1" dirty="0"/>
              <a:t>Hipótesis Específicas</a:t>
            </a:r>
          </a:p>
          <a:p>
            <a:pPr algn="just"/>
            <a:r>
              <a:rPr lang="es-ES" sz="1600" dirty="0"/>
              <a:t>La implementación de un sistema web mejorará la experiencia del usuario al realizar un análisis detallado de las actividades de ZERCCOM.	</a:t>
            </a:r>
          </a:p>
          <a:p>
            <a:pPr algn="just"/>
            <a:r>
              <a:rPr lang="es-ES" sz="1600" dirty="0"/>
              <a:t>El sistema web soportará el crecimiento de datos sin afectar el rendimiento de la plataforma.	</a:t>
            </a:r>
          </a:p>
          <a:p>
            <a:pPr algn="just"/>
            <a:r>
              <a:rPr lang="es-ES" sz="1600" dirty="0"/>
              <a:t>La protección de datos se garantizará mediante la implementación adecuada de sistemas de seguridad en el sistema web de ZERCCOM.</a:t>
            </a:r>
          </a:p>
        </p:txBody>
      </p:sp>
      <p:graphicFrame>
        <p:nvGraphicFramePr>
          <p:cNvPr id="6" name="Tabla 5">
            <a:extLst>
              <a:ext uri="{FF2B5EF4-FFF2-40B4-BE49-F238E27FC236}">
                <a16:creationId xmlns:a16="http://schemas.microsoft.com/office/drawing/2014/main" id="{CE643D81-0E4D-2A42-B80E-2C92A17E50B2}"/>
              </a:ext>
            </a:extLst>
          </p:cNvPr>
          <p:cNvGraphicFramePr>
            <a:graphicFrameLocks noGrp="1"/>
          </p:cNvGraphicFramePr>
          <p:nvPr>
            <p:extLst>
              <p:ext uri="{D42A27DB-BD31-4B8C-83A1-F6EECF244321}">
                <p14:modId xmlns:p14="http://schemas.microsoft.com/office/powerpoint/2010/main" val="4155495172"/>
              </p:ext>
            </p:extLst>
          </p:nvPr>
        </p:nvGraphicFramePr>
        <p:xfrm>
          <a:off x="654636" y="3602072"/>
          <a:ext cx="5648325" cy="3161331"/>
        </p:xfrm>
        <a:graphic>
          <a:graphicData uri="http://schemas.openxmlformats.org/drawingml/2006/table">
            <a:tbl>
              <a:tblPr>
                <a:tableStyleId>{5C22544A-7EE6-4342-B048-85BDC9FD1C3A}</a:tableStyleId>
              </a:tblPr>
              <a:tblGrid>
                <a:gridCol w="849642">
                  <a:extLst>
                    <a:ext uri="{9D8B030D-6E8A-4147-A177-3AD203B41FA5}">
                      <a16:colId xmlns:a16="http://schemas.microsoft.com/office/drawing/2014/main" val="4171315184"/>
                    </a:ext>
                  </a:extLst>
                </a:gridCol>
                <a:gridCol w="1304381">
                  <a:extLst>
                    <a:ext uri="{9D8B030D-6E8A-4147-A177-3AD203B41FA5}">
                      <a16:colId xmlns:a16="http://schemas.microsoft.com/office/drawing/2014/main" val="2376530311"/>
                    </a:ext>
                  </a:extLst>
                </a:gridCol>
                <a:gridCol w="1053078">
                  <a:extLst>
                    <a:ext uri="{9D8B030D-6E8A-4147-A177-3AD203B41FA5}">
                      <a16:colId xmlns:a16="http://schemas.microsoft.com/office/drawing/2014/main" val="1303498033"/>
                    </a:ext>
                  </a:extLst>
                </a:gridCol>
                <a:gridCol w="2441224">
                  <a:extLst>
                    <a:ext uri="{9D8B030D-6E8A-4147-A177-3AD203B41FA5}">
                      <a16:colId xmlns:a16="http://schemas.microsoft.com/office/drawing/2014/main" val="598478284"/>
                    </a:ext>
                  </a:extLst>
                </a:gridCol>
              </a:tblGrid>
              <a:tr h="151150">
                <a:tc>
                  <a:txBody>
                    <a:bodyPr/>
                    <a:lstStyle/>
                    <a:p>
                      <a:pPr algn="ctr">
                        <a:lnSpc>
                          <a:spcPct val="150000"/>
                        </a:lnSpc>
                        <a:spcAft>
                          <a:spcPts val="800"/>
                        </a:spcAft>
                      </a:pPr>
                      <a:r>
                        <a:rPr lang="es-PE" sz="600" kern="100">
                          <a:effectLst/>
                        </a:rPr>
                        <a:t>Variable</a:t>
                      </a:r>
                      <a:endParaRPr lang="es-ES" sz="600" kern="100">
                        <a:effectLst/>
                        <a:latin typeface="Arial" panose="020B0604020202020204" pitchFamily="34" charset="0"/>
                        <a:ea typeface="Aptos" panose="020B0004020202020204" pitchFamily="34" charset="0"/>
                      </a:endParaRPr>
                    </a:p>
                  </a:txBody>
                  <a:tcPr marL="11493" marR="11493" marT="11493" marB="11493"/>
                </a:tc>
                <a:tc>
                  <a:txBody>
                    <a:bodyPr/>
                    <a:lstStyle/>
                    <a:p>
                      <a:pPr algn="ctr">
                        <a:lnSpc>
                          <a:spcPct val="150000"/>
                        </a:lnSpc>
                        <a:spcAft>
                          <a:spcPts val="800"/>
                        </a:spcAft>
                      </a:pPr>
                      <a:r>
                        <a:rPr lang="es-PE" sz="600" kern="100">
                          <a:effectLst/>
                        </a:rPr>
                        <a:t>Definición</a:t>
                      </a:r>
                      <a:endParaRPr lang="es-ES" sz="600" kern="100">
                        <a:effectLst/>
                        <a:latin typeface="Arial" panose="020B0604020202020204" pitchFamily="34" charset="0"/>
                        <a:ea typeface="Aptos" panose="020B0004020202020204" pitchFamily="34" charset="0"/>
                      </a:endParaRPr>
                    </a:p>
                  </a:txBody>
                  <a:tcPr marL="11493" marR="11493" marT="11493" marB="11493"/>
                </a:tc>
                <a:tc>
                  <a:txBody>
                    <a:bodyPr/>
                    <a:lstStyle/>
                    <a:p>
                      <a:pPr algn="ctr">
                        <a:lnSpc>
                          <a:spcPct val="150000"/>
                        </a:lnSpc>
                        <a:spcAft>
                          <a:spcPts val="800"/>
                        </a:spcAft>
                      </a:pPr>
                      <a:r>
                        <a:rPr lang="es-PE" sz="600" kern="100">
                          <a:effectLst/>
                        </a:rPr>
                        <a:t>Dimensión</a:t>
                      </a:r>
                      <a:endParaRPr lang="es-ES" sz="600" kern="100">
                        <a:effectLst/>
                        <a:latin typeface="Arial" panose="020B0604020202020204" pitchFamily="34" charset="0"/>
                        <a:ea typeface="Aptos" panose="020B0004020202020204" pitchFamily="34" charset="0"/>
                      </a:endParaRPr>
                    </a:p>
                  </a:txBody>
                  <a:tcPr marL="11493" marR="11493" marT="11493" marB="11493"/>
                </a:tc>
                <a:tc>
                  <a:txBody>
                    <a:bodyPr/>
                    <a:lstStyle/>
                    <a:p>
                      <a:pPr algn="ctr">
                        <a:lnSpc>
                          <a:spcPct val="150000"/>
                        </a:lnSpc>
                        <a:spcAft>
                          <a:spcPts val="800"/>
                        </a:spcAft>
                      </a:pPr>
                      <a:r>
                        <a:rPr lang="es-PE" sz="600" kern="100">
                          <a:effectLst/>
                        </a:rPr>
                        <a:t>Criterio</a:t>
                      </a:r>
                      <a:endParaRPr lang="es-ES" sz="600" kern="100">
                        <a:effectLst/>
                        <a:latin typeface="Arial" panose="020B0604020202020204" pitchFamily="34" charset="0"/>
                        <a:ea typeface="Aptos" panose="020B0004020202020204" pitchFamily="34" charset="0"/>
                      </a:endParaRPr>
                    </a:p>
                  </a:txBody>
                  <a:tcPr marL="11493" marR="11493" marT="11493" marB="11493"/>
                </a:tc>
                <a:extLst>
                  <a:ext uri="{0D108BD9-81ED-4DB2-BD59-A6C34878D82A}">
                    <a16:rowId xmlns:a16="http://schemas.microsoft.com/office/drawing/2014/main" val="248088068"/>
                  </a:ext>
                </a:extLst>
              </a:tr>
              <a:tr h="1040933">
                <a:tc rowSpan="3">
                  <a:txBody>
                    <a:bodyPr/>
                    <a:lstStyle/>
                    <a:p>
                      <a:pPr>
                        <a:lnSpc>
                          <a:spcPct val="150000"/>
                        </a:lnSpc>
                        <a:spcAft>
                          <a:spcPts val="800"/>
                        </a:spcAft>
                      </a:pPr>
                      <a:r>
                        <a:rPr lang="es-PE" sz="600" kern="100" dirty="0">
                          <a:effectLst/>
                        </a:rPr>
                        <a:t>Sistema Web</a:t>
                      </a:r>
                      <a:endParaRPr lang="es-ES" sz="600" kern="100" dirty="0">
                        <a:effectLst/>
                        <a:latin typeface="Arial" panose="020B0604020202020204" pitchFamily="34" charset="0"/>
                        <a:ea typeface="Aptos" panose="020B0004020202020204" pitchFamily="34" charset="0"/>
                      </a:endParaRPr>
                    </a:p>
                  </a:txBody>
                  <a:tcPr marL="78442" marR="78442" marT="39221" marB="39221" anchor="ctr"/>
                </a:tc>
                <a:tc rowSpan="3">
                  <a:txBody>
                    <a:bodyPr/>
                    <a:lstStyle/>
                    <a:p>
                      <a:pPr>
                        <a:lnSpc>
                          <a:spcPct val="150000"/>
                        </a:lnSpc>
                        <a:spcAft>
                          <a:spcPts val="800"/>
                        </a:spcAft>
                      </a:pPr>
                      <a:r>
                        <a:rPr lang="es-PE" sz="600" kern="100" dirty="0">
                          <a:effectLst/>
                        </a:rPr>
                        <a:t>Plataforma digital utilizada para la gestión y análisis comparativo de los registros de mantenimiento.</a:t>
                      </a:r>
                      <a:endParaRPr lang="es-ES" sz="600" kern="100" dirty="0">
                        <a:effectLst/>
                        <a:latin typeface="Arial" panose="020B0604020202020204" pitchFamily="34" charset="0"/>
                        <a:ea typeface="Aptos" panose="020B0004020202020204" pitchFamily="34" charset="0"/>
                      </a:endParaRPr>
                    </a:p>
                  </a:txBody>
                  <a:tcPr marL="78442" marR="78442" marT="39221" marB="39221" anchor="ctr"/>
                </a:tc>
                <a:tc>
                  <a:txBody>
                    <a:bodyPr/>
                    <a:lstStyle/>
                    <a:p>
                      <a:pPr>
                        <a:lnSpc>
                          <a:spcPct val="150000"/>
                        </a:lnSpc>
                        <a:spcAft>
                          <a:spcPts val="800"/>
                        </a:spcAft>
                      </a:pPr>
                      <a:r>
                        <a:rPr lang="es-PE" sz="600" kern="100" dirty="0">
                          <a:effectLst/>
                        </a:rPr>
                        <a:t>Usabilidad</a:t>
                      </a:r>
                      <a:endParaRPr lang="es-ES" sz="600" kern="100" dirty="0">
                        <a:effectLst/>
                        <a:latin typeface="Arial" panose="020B0604020202020204" pitchFamily="34" charset="0"/>
                        <a:ea typeface="Aptos" panose="020B0004020202020204" pitchFamily="34" charset="0"/>
                      </a:endParaRPr>
                    </a:p>
                  </a:txBody>
                  <a:tcPr marL="11493" marR="11493" marT="11493" marB="11493" anchor="ctr"/>
                </a:tc>
                <a:tc>
                  <a:txBody>
                    <a:bodyPr/>
                    <a:lstStyle/>
                    <a:p>
                      <a:pPr>
                        <a:lnSpc>
                          <a:spcPct val="150000"/>
                        </a:lnSpc>
                        <a:spcAft>
                          <a:spcPts val="800"/>
                        </a:spcAft>
                      </a:pPr>
                      <a:r>
                        <a:rPr lang="es-PE" sz="600" kern="100" dirty="0">
                          <a:effectLst/>
                        </a:rPr>
                        <a:t>¿Cuánto tiempo le toma completar una tarea específica en la plataforma?</a:t>
                      </a:r>
                      <a:endParaRPr lang="es-ES" sz="600" kern="100" dirty="0">
                        <a:effectLst/>
                      </a:endParaRPr>
                    </a:p>
                    <a:p>
                      <a:pPr>
                        <a:lnSpc>
                          <a:spcPct val="150000"/>
                        </a:lnSpc>
                        <a:spcAft>
                          <a:spcPts val="800"/>
                        </a:spcAft>
                      </a:pPr>
                      <a:r>
                        <a:rPr lang="es-PE" sz="600" kern="100" dirty="0">
                          <a:effectLst/>
                        </a:rPr>
                        <a:t>¿Considera que la interfaz del sistema es fácil de usar y comprender?</a:t>
                      </a:r>
                      <a:endParaRPr lang="es-ES" sz="600" kern="100" dirty="0">
                        <a:effectLst/>
                      </a:endParaRPr>
                    </a:p>
                    <a:p>
                      <a:pPr>
                        <a:lnSpc>
                          <a:spcPct val="150000"/>
                        </a:lnSpc>
                        <a:spcAft>
                          <a:spcPts val="800"/>
                        </a:spcAft>
                      </a:pPr>
                      <a:r>
                        <a:rPr lang="es-PE" sz="600" kern="100" dirty="0">
                          <a:effectLst/>
                        </a:rPr>
                        <a:t>¿Qué tan satisfecho está con la experiencia de usuario en general?</a:t>
                      </a:r>
                      <a:endParaRPr lang="es-ES" sz="600" kern="100" dirty="0">
                        <a:effectLst/>
                        <a:latin typeface="Arial" panose="020B0604020202020204" pitchFamily="34" charset="0"/>
                        <a:ea typeface="Aptos" panose="020B0004020202020204" pitchFamily="34" charset="0"/>
                      </a:endParaRPr>
                    </a:p>
                  </a:txBody>
                  <a:tcPr marL="11493" marR="11493" marT="11493" marB="11493" anchor="ctr"/>
                </a:tc>
                <a:extLst>
                  <a:ext uri="{0D108BD9-81ED-4DB2-BD59-A6C34878D82A}">
                    <a16:rowId xmlns:a16="http://schemas.microsoft.com/office/drawing/2014/main" val="688342304"/>
                  </a:ext>
                </a:extLst>
              </a:tr>
              <a:tr h="1040933">
                <a:tc vMerge="1">
                  <a:txBody>
                    <a:bodyPr/>
                    <a:lstStyle/>
                    <a:p>
                      <a:endParaRPr lang="es-PE"/>
                    </a:p>
                  </a:txBody>
                  <a:tcPr/>
                </a:tc>
                <a:tc vMerge="1">
                  <a:txBody>
                    <a:bodyPr/>
                    <a:lstStyle/>
                    <a:p>
                      <a:endParaRPr lang="es-PE"/>
                    </a:p>
                  </a:txBody>
                  <a:tcPr/>
                </a:tc>
                <a:tc>
                  <a:txBody>
                    <a:bodyPr/>
                    <a:lstStyle/>
                    <a:p>
                      <a:pPr>
                        <a:lnSpc>
                          <a:spcPct val="150000"/>
                        </a:lnSpc>
                        <a:spcAft>
                          <a:spcPts val="800"/>
                        </a:spcAft>
                      </a:pPr>
                      <a:r>
                        <a:rPr lang="es-PE" sz="600" kern="100" dirty="0">
                          <a:effectLst/>
                        </a:rPr>
                        <a:t>Escalabilidad</a:t>
                      </a:r>
                      <a:endParaRPr lang="es-ES" sz="600" kern="100" dirty="0">
                        <a:effectLst/>
                        <a:latin typeface="Arial" panose="020B0604020202020204" pitchFamily="34" charset="0"/>
                        <a:ea typeface="Aptos" panose="020B0004020202020204" pitchFamily="34" charset="0"/>
                      </a:endParaRPr>
                    </a:p>
                  </a:txBody>
                  <a:tcPr marL="11493" marR="11493" marT="11493" marB="11493" anchor="ctr"/>
                </a:tc>
                <a:tc>
                  <a:txBody>
                    <a:bodyPr/>
                    <a:lstStyle/>
                    <a:p>
                      <a:pPr>
                        <a:lnSpc>
                          <a:spcPct val="150000"/>
                        </a:lnSpc>
                        <a:spcAft>
                          <a:spcPts val="800"/>
                        </a:spcAft>
                      </a:pPr>
                      <a:r>
                        <a:rPr lang="es-PE" sz="600" kern="100" dirty="0">
                          <a:effectLst/>
                        </a:rPr>
                        <a:t>¿Cómo se comporta el sistema al manejar un alto volumen de datos?</a:t>
                      </a:r>
                      <a:endParaRPr lang="es-ES" sz="600" kern="100" dirty="0">
                        <a:effectLst/>
                      </a:endParaRPr>
                    </a:p>
                    <a:p>
                      <a:pPr>
                        <a:lnSpc>
                          <a:spcPct val="150000"/>
                        </a:lnSpc>
                        <a:spcAft>
                          <a:spcPts val="800"/>
                        </a:spcAft>
                      </a:pPr>
                      <a:r>
                        <a:rPr lang="es-PE" sz="600" kern="100" dirty="0">
                          <a:effectLst/>
                        </a:rPr>
                        <a:t>¿La plataforma mantiene su rendimiento bajo condiciones de uso intensivo?</a:t>
                      </a:r>
                      <a:endParaRPr lang="es-ES" sz="600" kern="100" dirty="0">
                        <a:effectLst/>
                      </a:endParaRPr>
                    </a:p>
                    <a:p>
                      <a:pPr>
                        <a:lnSpc>
                          <a:spcPct val="150000"/>
                        </a:lnSpc>
                        <a:spcAft>
                          <a:spcPts val="800"/>
                        </a:spcAft>
                      </a:pPr>
                      <a:r>
                        <a:rPr lang="es-PE" sz="600" kern="100" dirty="0">
                          <a:effectLst/>
                        </a:rPr>
                        <a:t>¿Experimenta retrasos o problemas cuando se incrementa la cantidad de usuarios simultáneos?</a:t>
                      </a:r>
                      <a:endParaRPr lang="es-ES" sz="600" kern="100" dirty="0">
                        <a:effectLst/>
                        <a:latin typeface="Arial" panose="020B0604020202020204" pitchFamily="34" charset="0"/>
                        <a:ea typeface="Aptos" panose="020B0004020202020204" pitchFamily="34" charset="0"/>
                      </a:endParaRPr>
                    </a:p>
                  </a:txBody>
                  <a:tcPr marL="11493" marR="11493" marT="11493" marB="11493" anchor="ctr"/>
                </a:tc>
                <a:extLst>
                  <a:ext uri="{0D108BD9-81ED-4DB2-BD59-A6C34878D82A}">
                    <a16:rowId xmlns:a16="http://schemas.microsoft.com/office/drawing/2014/main" val="3251441172"/>
                  </a:ext>
                </a:extLst>
              </a:tr>
              <a:tr h="928315">
                <a:tc vMerge="1">
                  <a:txBody>
                    <a:bodyPr/>
                    <a:lstStyle/>
                    <a:p>
                      <a:endParaRPr lang="es-PE"/>
                    </a:p>
                  </a:txBody>
                  <a:tcPr/>
                </a:tc>
                <a:tc vMerge="1">
                  <a:txBody>
                    <a:bodyPr/>
                    <a:lstStyle/>
                    <a:p>
                      <a:endParaRPr lang="es-PE"/>
                    </a:p>
                  </a:txBody>
                  <a:tcPr/>
                </a:tc>
                <a:tc>
                  <a:txBody>
                    <a:bodyPr/>
                    <a:lstStyle/>
                    <a:p>
                      <a:pPr>
                        <a:lnSpc>
                          <a:spcPct val="150000"/>
                        </a:lnSpc>
                        <a:spcAft>
                          <a:spcPts val="800"/>
                        </a:spcAft>
                      </a:pPr>
                      <a:r>
                        <a:rPr lang="es-PE" sz="600" kern="100">
                          <a:effectLst/>
                        </a:rPr>
                        <a:t>Seguridad</a:t>
                      </a:r>
                      <a:endParaRPr lang="es-ES" sz="600" kern="100">
                        <a:effectLst/>
                        <a:latin typeface="Arial" panose="020B0604020202020204" pitchFamily="34" charset="0"/>
                        <a:ea typeface="Aptos" panose="020B0004020202020204" pitchFamily="34" charset="0"/>
                      </a:endParaRPr>
                    </a:p>
                  </a:txBody>
                  <a:tcPr marL="11493" marR="11493" marT="11493" marB="11493" anchor="ctr"/>
                </a:tc>
                <a:tc>
                  <a:txBody>
                    <a:bodyPr/>
                    <a:lstStyle/>
                    <a:p>
                      <a:pPr>
                        <a:lnSpc>
                          <a:spcPct val="150000"/>
                        </a:lnSpc>
                        <a:spcAft>
                          <a:spcPts val="800"/>
                        </a:spcAft>
                      </a:pPr>
                      <a:r>
                        <a:rPr lang="es-PE" sz="600" kern="100" dirty="0">
                          <a:effectLst/>
                        </a:rPr>
                        <a:t>¿El sistema utiliza protocolos de cifrado para proteger los datos?</a:t>
                      </a:r>
                      <a:endParaRPr lang="es-ES" sz="600" kern="100" dirty="0">
                        <a:effectLst/>
                      </a:endParaRPr>
                    </a:p>
                    <a:p>
                      <a:pPr>
                        <a:lnSpc>
                          <a:spcPct val="150000"/>
                        </a:lnSpc>
                        <a:spcAft>
                          <a:spcPts val="800"/>
                        </a:spcAft>
                      </a:pPr>
                      <a:r>
                        <a:rPr lang="es-PE" sz="600" kern="100" dirty="0">
                          <a:effectLst/>
                        </a:rPr>
                        <a:t>¿Se realizan auditorías de seguridad regularmente para detectar vulnerabilidades?</a:t>
                      </a:r>
                      <a:endParaRPr lang="es-ES" sz="600" kern="100" dirty="0">
                        <a:effectLst/>
                      </a:endParaRPr>
                    </a:p>
                    <a:p>
                      <a:pPr>
                        <a:lnSpc>
                          <a:spcPct val="150000"/>
                        </a:lnSpc>
                        <a:spcAft>
                          <a:spcPts val="800"/>
                        </a:spcAft>
                      </a:pPr>
                      <a:r>
                        <a:rPr lang="es-PE" sz="600" kern="100" dirty="0">
                          <a:effectLst/>
                        </a:rPr>
                        <a:t>¿Ha experimentado problemas de seguridad o accesos no autorizados en la plataforma?</a:t>
                      </a:r>
                      <a:endParaRPr lang="es-ES" sz="600" kern="100" dirty="0">
                        <a:effectLst/>
                        <a:latin typeface="Arial" panose="020B0604020202020204" pitchFamily="34" charset="0"/>
                        <a:ea typeface="Aptos" panose="020B0004020202020204" pitchFamily="34" charset="0"/>
                      </a:endParaRPr>
                    </a:p>
                  </a:txBody>
                  <a:tcPr marL="11493" marR="11493" marT="11493" marB="11493" anchor="ctr"/>
                </a:tc>
                <a:extLst>
                  <a:ext uri="{0D108BD9-81ED-4DB2-BD59-A6C34878D82A}">
                    <a16:rowId xmlns:a16="http://schemas.microsoft.com/office/drawing/2014/main" val="212654279"/>
                  </a:ext>
                </a:extLst>
              </a:tr>
            </a:tbl>
          </a:graphicData>
        </a:graphic>
      </p:graphicFrame>
      <p:graphicFrame>
        <p:nvGraphicFramePr>
          <p:cNvPr id="9" name="Tabla 8">
            <a:extLst>
              <a:ext uri="{FF2B5EF4-FFF2-40B4-BE49-F238E27FC236}">
                <a16:creationId xmlns:a16="http://schemas.microsoft.com/office/drawing/2014/main" id="{1E2FA87A-EF93-FFC2-3F0B-C8EAB1FF7EAD}"/>
              </a:ext>
            </a:extLst>
          </p:cNvPr>
          <p:cNvGraphicFramePr>
            <a:graphicFrameLocks noGrp="1"/>
          </p:cNvGraphicFramePr>
          <p:nvPr>
            <p:extLst>
              <p:ext uri="{D42A27DB-BD31-4B8C-83A1-F6EECF244321}">
                <p14:modId xmlns:p14="http://schemas.microsoft.com/office/powerpoint/2010/main" val="2875276392"/>
              </p:ext>
            </p:extLst>
          </p:nvPr>
        </p:nvGraphicFramePr>
        <p:xfrm>
          <a:off x="6423318" y="3602072"/>
          <a:ext cx="5537361" cy="3161331"/>
        </p:xfrm>
        <a:graphic>
          <a:graphicData uri="http://schemas.openxmlformats.org/drawingml/2006/table">
            <a:tbl>
              <a:tblPr>
                <a:tableStyleId>{5C22544A-7EE6-4342-B048-85BDC9FD1C3A}</a:tableStyleId>
              </a:tblPr>
              <a:tblGrid>
                <a:gridCol w="832950">
                  <a:extLst>
                    <a:ext uri="{9D8B030D-6E8A-4147-A177-3AD203B41FA5}">
                      <a16:colId xmlns:a16="http://schemas.microsoft.com/office/drawing/2014/main" val="4171315184"/>
                    </a:ext>
                  </a:extLst>
                </a:gridCol>
                <a:gridCol w="1278755">
                  <a:extLst>
                    <a:ext uri="{9D8B030D-6E8A-4147-A177-3AD203B41FA5}">
                      <a16:colId xmlns:a16="http://schemas.microsoft.com/office/drawing/2014/main" val="2376530311"/>
                    </a:ext>
                  </a:extLst>
                </a:gridCol>
                <a:gridCol w="1032390">
                  <a:extLst>
                    <a:ext uri="{9D8B030D-6E8A-4147-A177-3AD203B41FA5}">
                      <a16:colId xmlns:a16="http://schemas.microsoft.com/office/drawing/2014/main" val="1303498033"/>
                    </a:ext>
                  </a:extLst>
                </a:gridCol>
                <a:gridCol w="2393266">
                  <a:extLst>
                    <a:ext uri="{9D8B030D-6E8A-4147-A177-3AD203B41FA5}">
                      <a16:colId xmlns:a16="http://schemas.microsoft.com/office/drawing/2014/main" val="598478284"/>
                    </a:ext>
                  </a:extLst>
                </a:gridCol>
              </a:tblGrid>
              <a:tr h="237938">
                <a:tc>
                  <a:txBody>
                    <a:bodyPr/>
                    <a:lstStyle/>
                    <a:p>
                      <a:pPr algn="ctr">
                        <a:lnSpc>
                          <a:spcPct val="100000"/>
                        </a:lnSpc>
                        <a:spcAft>
                          <a:spcPts val="800"/>
                        </a:spcAft>
                      </a:pPr>
                      <a:r>
                        <a:rPr lang="es-PE" sz="600" dirty="0"/>
                        <a:t>Variable</a:t>
                      </a:r>
                      <a:endParaRPr lang="es-ES" sz="600" dirty="0"/>
                    </a:p>
                  </a:txBody>
                  <a:tcPr marL="57175" marR="57175" marT="57175" marB="57175"/>
                </a:tc>
                <a:tc>
                  <a:txBody>
                    <a:bodyPr/>
                    <a:lstStyle/>
                    <a:p>
                      <a:pPr algn="ctr">
                        <a:lnSpc>
                          <a:spcPct val="100000"/>
                        </a:lnSpc>
                        <a:spcAft>
                          <a:spcPts val="800"/>
                        </a:spcAft>
                      </a:pPr>
                      <a:r>
                        <a:rPr lang="es-PE" sz="600"/>
                        <a:t>Definición</a:t>
                      </a:r>
                      <a:endParaRPr lang="es-ES" sz="600"/>
                    </a:p>
                  </a:txBody>
                  <a:tcPr marL="57175" marR="57175" marT="57175" marB="57175"/>
                </a:tc>
                <a:tc>
                  <a:txBody>
                    <a:bodyPr/>
                    <a:lstStyle/>
                    <a:p>
                      <a:pPr algn="ctr">
                        <a:lnSpc>
                          <a:spcPct val="100000"/>
                        </a:lnSpc>
                        <a:spcAft>
                          <a:spcPts val="800"/>
                        </a:spcAft>
                      </a:pPr>
                      <a:r>
                        <a:rPr lang="es-PE" sz="600"/>
                        <a:t>Dimensión</a:t>
                      </a:r>
                      <a:endParaRPr lang="es-ES" sz="600"/>
                    </a:p>
                  </a:txBody>
                  <a:tcPr marL="57175" marR="57175" marT="57175" marB="57175"/>
                </a:tc>
                <a:tc>
                  <a:txBody>
                    <a:bodyPr/>
                    <a:lstStyle/>
                    <a:p>
                      <a:pPr algn="ctr">
                        <a:lnSpc>
                          <a:spcPct val="100000"/>
                        </a:lnSpc>
                        <a:spcAft>
                          <a:spcPts val="800"/>
                        </a:spcAft>
                      </a:pPr>
                      <a:r>
                        <a:rPr lang="es-PE" sz="600"/>
                        <a:t>Criterio</a:t>
                      </a:r>
                      <a:endParaRPr lang="es-ES" sz="600"/>
                    </a:p>
                  </a:txBody>
                  <a:tcPr marL="57175" marR="57175" marT="57175" marB="57175"/>
                </a:tc>
                <a:extLst>
                  <a:ext uri="{0D108BD9-81ED-4DB2-BD59-A6C34878D82A}">
                    <a16:rowId xmlns:a16="http://schemas.microsoft.com/office/drawing/2014/main" val="248088068"/>
                  </a:ext>
                </a:extLst>
              </a:tr>
              <a:tr h="899534">
                <a:tc rowSpan="3">
                  <a:txBody>
                    <a:bodyPr/>
                    <a:lstStyle/>
                    <a:p>
                      <a:pPr>
                        <a:lnSpc>
                          <a:spcPct val="100000"/>
                        </a:lnSpc>
                        <a:spcAft>
                          <a:spcPts val="800"/>
                        </a:spcAft>
                      </a:pPr>
                      <a:r>
                        <a:rPr lang="es-PE" sz="600" dirty="0"/>
                        <a:t>Análisis Comparativo</a:t>
                      </a:r>
                      <a:endParaRPr lang="es-ES" sz="600" dirty="0"/>
                    </a:p>
                  </a:txBody>
                  <a:tcPr marL="91171" marR="91171" marT="45586" marB="45586" anchor="ctr"/>
                </a:tc>
                <a:tc rowSpan="3">
                  <a:txBody>
                    <a:bodyPr/>
                    <a:lstStyle/>
                    <a:p>
                      <a:pPr>
                        <a:lnSpc>
                          <a:spcPct val="100000"/>
                        </a:lnSpc>
                        <a:spcAft>
                          <a:spcPts val="800"/>
                        </a:spcAft>
                      </a:pPr>
                      <a:r>
                        <a:rPr lang="es-PE" sz="600" dirty="0"/>
                        <a:t>Proceso de evaluación y comparación de los registros de mantenimiento eléctrico para identificar patrones y mejorar el desempeño.</a:t>
                      </a:r>
                      <a:endParaRPr lang="es-ES" sz="600" dirty="0"/>
                    </a:p>
                  </a:txBody>
                  <a:tcPr marL="91171" marR="91171" marT="45586" marB="45586" anchor="ctr"/>
                </a:tc>
                <a:tc>
                  <a:txBody>
                    <a:bodyPr/>
                    <a:lstStyle/>
                    <a:p>
                      <a:pPr>
                        <a:lnSpc>
                          <a:spcPct val="100000"/>
                        </a:lnSpc>
                        <a:spcAft>
                          <a:spcPts val="800"/>
                        </a:spcAft>
                      </a:pPr>
                      <a:r>
                        <a:rPr lang="es-PE" sz="600" dirty="0"/>
                        <a:t>Precisión de Datos</a:t>
                      </a:r>
                      <a:endParaRPr lang="es-ES" sz="600" dirty="0"/>
                    </a:p>
                  </a:txBody>
                  <a:tcPr marL="57175" marR="57175" marT="57175" marB="57175" anchor="ctr"/>
                </a:tc>
                <a:tc>
                  <a:txBody>
                    <a:bodyPr/>
                    <a:lstStyle/>
                    <a:p>
                      <a:pPr>
                        <a:lnSpc>
                          <a:spcPct val="100000"/>
                        </a:lnSpc>
                        <a:spcAft>
                          <a:spcPts val="800"/>
                        </a:spcAft>
                      </a:pPr>
                      <a:r>
                        <a:rPr lang="es-PE" sz="600" dirty="0"/>
                        <a:t>¿Qué tan precisa es la extracción de datos en el sistema?</a:t>
                      </a:r>
                      <a:endParaRPr lang="es-ES" sz="600" dirty="0"/>
                    </a:p>
                    <a:p>
                      <a:pPr>
                        <a:lnSpc>
                          <a:spcPct val="100000"/>
                        </a:lnSpc>
                        <a:spcAft>
                          <a:spcPts val="800"/>
                        </a:spcAft>
                      </a:pPr>
                      <a:r>
                        <a:rPr lang="es-PE" sz="600" dirty="0"/>
                        <a:t>¿Se detectan errores o inconsistencias en los datos al realizar la comparación?</a:t>
                      </a:r>
                      <a:endParaRPr lang="es-ES" sz="600" dirty="0"/>
                    </a:p>
                    <a:p>
                      <a:pPr>
                        <a:lnSpc>
                          <a:spcPct val="100000"/>
                        </a:lnSpc>
                        <a:spcAft>
                          <a:spcPts val="800"/>
                        </a:spcAft>
                      </a:pPr>
                      <a:r>
                        <a:rPr lang="es-PE" sz="600" dirty="0"/>
                        <a:t>¿Con qué frecuencia se revisan los registros para asegurar su exactitud?</a:t>
                      </a:r>
                      <a:endParaRPr lang="es-ES" sz="600" dirty="0"/>
                    </a:p>
                  </a:txBody>
                  <a:tcPr marL="57175" marR="57175" marT="57175" marB="57175" anchor="ctr"/>
                </a:tc>
                <a:extLst>
                  <a:ext uri="{0D108BD9-81ED-4DB2-BD59-A6C34878D82A}">
                    <a16:rowId xmlns:a16="http://schemas.microsoft.com/office/drawing/2014/main" val="688342304"/>
                  </a:ext>
                </a:extLst>
              </a:tr>
              <a:tr h="1124325">
                <a:tc vMerge="1">
                  <a:txBody>
                    <a:bodyPr/>
                    <a:lstStyle/>
                    <a:p>
                      <a:endParaRPr lang="es-PE"/>
                    </a:p>
                  </a:txBody>
                  <a:tcPr/>
                </a:tc>
                <a:tc vMerge="1">
                  <a:txBody>
                    <a:bodyPr/>
                    <a:lstStyle/>
                    <a:p>
                      <a:endParaRPr lang="es-PE"/>
                    </a:p>
                  </a:txBody>
                  <a:tcPr/>
                </a:tc>
                <a:tc>
                  <a:txBody>
                    <a:bodyPr/>
                    <a:lstStyle/>
                    <a:p>
                      <a:pPr>
                        <a:lnSpc>
                          <a:spcPct val="100000"/>
                        </a:lnSpc>
                        <a:spcAft>
                          <a:spcPts val="800"/>
                        </a:spcAft>
                      </a:pPr>
                      <a:r>
                        <a:rPr lang="es-PE" sz="600" dirty="0"/>
                        <a:t>Tiempo de Respuesta</a:t>
                      </a:r>
                      <a:endParaRPr lang="es-ES" sz="600" dirty="0"/>
                    </a:p>
                  </a:txBody>
                  <a:tcPr marL="57175" marR="57175" marT="57175" marB="57175" anchor="ctr"/>
                </a:tc>
                <a:tc>
                  <a:txBody>
                    <a:bodyPr/>
                    <a:lstStyle/>
                    <a:p>
                      <a:pPr>
                        <a:lnSpc>
                          <a:spcPct val="100000"/>
                        </a:lnSpc>
                        <a:spcAft>
                          <a:spcPts val="800"/>
                        </a:spcAft>
                      </a:pPr>
                      <a:r>
                        <a:rPr lang="es-PE" sz="600"/>
                        <a:t>¿Cuánto tiempo promedio toma realizar un análisis comparativo bajo diferentes cargas de trabajo?</a:t>
                      </a:r>
                      <a:endParaRPr lang="es-ES" sz="600"/>
                    </a:p>
                    <a:p>
                      <a:pPr>
                        <a:lnSpc>
                          <a:spcPct val="100000"/>
                        </a:lnSpc>
                        <a:spcAft>
                          <a:spcPts val="800"/>
                        </a:spcAft>
                      </a:pPr>
                      <a:r>
                        <a:rPr lang="es-PE" sz="600"/>
                        <a:t>¿El sistema responde de manera eficiente al manejar grandes volúmenes de datos?</a:t>
                      </a:r>
                      <a:endParaRPr lang="es-ES" sz="600"/>
                    </a:p>
                    <a:p>
                      <a:pPr>
                        <a:lnSpc>
                          <a:spcPct val="100000"/>
                        </a:lnSpc>
                        <a:spcAft>
                          <a:spcPts val="800"/>
                        </a:spcAft>
                      </a:pPr>
                      <a:r>
                        <a:rPr lang="es-PE" sz="600"/>
                        <a:t>¿Experimenta retrasos en el análisis cuando se incrementa la carga de datos?</a:t>
                      </a:r>
                      <a:endParaRPr lang="es-ES" sz="600"/>
                    </a:p>
                  </a:txBody>
                  <a:tcPr marL="57175" marR="57175" marT="57175" marB="57175" anchor="ctr"/>
                </a:tc>
                <a:extLst>
                  <a:ext uri="{0D108BD9-81ED-4DB2-BD59-A6C34878D82A}">
                    <a16:rowId xmlns:a16="http://schemas.microsoft.com/office/drawing/2014/main" val="3251441172"/>
                  </a:ext>
                </a:extLst>
              </a:tr>
              <a:tr h="899534">
                <a:tc vMerge="1">
                  <a:txBody>
                    <a:bodyPr/>
                    <a:lstStyle/>
                    <a:p>
                      <a:endParaRPr lang="es-PE"/>
                    </a:p>
                  </a:txBody>
                  <a:tcPr/>
                </a:tc>
                <a:tc vMerge="1">
                  <a:txBody>
                    <a:bodyPr/>
                    <a:lstStyle/>
                    <a:p>
                      <a:endParaRPr lang="es-PE"/>
                    </a:p>
                  </a:txBody>
                  <a:tcPr/>
                </a:tc>
                <a:tc>
                  <a:txBody>
                    <a:bodyPr/>
                    <a:lstStyle/>
                    <a:p>
                      <a:pPr>
                        <a:lnSpc>
                          <a:spcPct val="100000"/>
                        </a:lnSpc>
                        <a:spcAft>
                          <a:spcPts val="800"/>
                        </a:spcAft>
                      </a:pPr>
                      <a:r>
                        <a:rPr lang="es-PE" sz="600"/>
                        <a:t>Complejidad del Análisis</a:t>
                      </a:r>
                      <a:endParaRPr lang="es-ES" sz="600"/>
                    </a:p>
                  </a:txBody>
                  <a:tcPr marL="57175" marR="57175" marT="57175" marB="57175" anchor="ctr"/>
                </a:tc>
                <a:tc>
                  <a:txBody>
                    <a:bodyPr/>
                    <a:lstStyle/>
                    <a:p>
                      <a:pPr>
                        <a:lnSpc>
                          <a:spcPct val="100000"/>
                        </a:lnSpc>
                        <a:spcAft>
                          <a:spcPts val="800"/>
                        </a:spcAft>
                      </a:pPr>
                      <a:r>
                        <a:rPr lang="es-PE" sz="600" dirty="0"/>
                        <a:t>¿El sistema permite realizar comparaciones con múltiples criterios?</a:t>
                      </a:r>
                      <a:endParaRPr lang="es-ES" sz="600" dirty="0"/>
                    </a:p>
                    <a:p>
                      <a:pPr>
                        <a:lnSpc>
                          <a:spcPct val="100000"/>
                        </a:lnSpc>
                        <a:spcAft>
                          <a:spcPts val="800"/>
                        </a:spcAft>
                      </a:pPr>
                      <a:r>
                        <a:rPr lang="es-PE" sz="600" dirty="0"/>
                        <a:t>¿Qué tan fácil es configurar y manejar diferentes variables en el análisis?</a:t>
                      </a:r>
                      <a:endParaRPr lang="es-ES" sz="600" dirty="0"/>
                    </a:p>
                    <a:p>
                      <a:pPr>
                        <a:lnSpc>
                          <a:spcPct val="100000"/>
                        </a:lnSpc>
                        <a:spcAft>
                          <a:spcPts val="800"/>
                        </a:spcAft>
                      </a:pPr>
                      <a:r>
                        <a:rPr lang="es-PE" sz="600" dirty="0"/>
                        <a:t>¿Es posible personalizar el análisis según las necesidades específicas del usuario?</a:t>
                      </a:r>
                      <a:endParaRPr lang="es-ES" sz="600" dirty="0"/>
                    </a:p>
                  </a:txBody>
                  <a:tcPr marL="57175" marR="57175" marT="57175" marB="57175" anchor="ctr"/>
                </a:tc>
                <a:extLst>
                  <a:ext uri="{0D108BD9-81ED-4DB2-BD59-A6C34878D82A}">
                    <a16:rowId xmlns:a16="http://schemas.microsoft.com/office/drawing/2014/main" val="212654279"/>
                  </a:ext>
                </a:extLst>
              </a:tr>
            </a:tbl>
          </a:graphicData>
        </a:graphic>
      </p:graphicFrame>
    </p:spTree>
    <p:extLst>
      <p:ext uri="{BB962C8B-B14F-4D97-AF65-F5344CB8AC3E}">
        <p14:creationId xmlns:p14="http://schemas.microsoft.com/office/powerpoint/2010/main" val="6561504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0BA71D-6776-5421-9FB9-7901EC7CB68B}"/>
            </a:ext>
          </a:extLst>
        </p:cNvPr>
        <p:cNvGrpSpPr/>
        <p:nvPr/>
      </p:nvGrpSpPr>
      <p:grpSpPr>
        <a:xfrm>
          <a:off x="0" y="0"/>
          <a:ext cx="0" cy="0"/>
          <a:chOff x="0" y="0"/>
          <a:chExt cx="0" cy="0"/>
        </a:xfrm>
      </p:grpSpPr>
      <p:pic>
        <p:nvPicPr>
          <p:cNvPr id="4" name="Imagen 3">
            <a:extLst>
              <a:ext uri="{FF2B5EF4-FFF2-40B4-BE49-F238E27FC236}">
                <a16:creationId xmlns:a16="http://schemas.microsoft.com/office/drawing/2014/main" id="{83DE2A84-C752-7AB2-7892-F0E928A25AE8}"/>
              </a:ext>
            </a:extLst>
          </p:cNvPr>
          <p:cNvPicPr>
            <a:picLocks noGrp="1" noRot="1" noChangeAspect="1" noMove="1" noResize="1" noEditPoints="1" noAdjustHandles="1" noChangeArrowheads="1" noChangeShapeType="1" noCrop="1"/>
          </p:cNvPicPr>
          <p:nvPr/>
        </p:nvPicPr>
        <p:blipFill>
          <a:blip r:embed="rId2"/>
          <a:stretch>
            <a:fillRect/>
          </a:stretch>
        </p:blipFill>
        <p:spPr>
          <a:xfrm>
            <a:off x="0" y="-3939"/>
            <a:ext cx="12191999" cy="6865878"/>
          </a:xfrm>
          <a:prstGeom prst="rect">
            <a:avLst/>
          </a:prstGeom>
        </p:spPr>
      </p:pic>
      <p:pic>
        <p:nvPicPr>
          <p:cNvPr id="8" name="Imagen 7" descr="Logotipo&#10;&#10;Descripción generada automáticamente">
            <a:extLst>
              <a:ext uri="{FF2B5EF4-FFF2-40B4-BE49-F238E27FC236}">
                <a16:creationId xmlns:a16="http://schemas.microsoft.com/office/drawing/2014/main" id="{F2686C31-A3B4-67FC-BA0A-46CE25809D4D}"/>
              </a:ext>
            </a:extLst>
          </p:cNvPr>
          <p:cNvPicPr>
            <a:picLocks noChangeAspect="1"/>
          </p:cNvPicPr>
          <p:nvPr/>
        </p:nvPicPr>
        <p:blipFill>
          <a:blip r:embed="rId3"/>
          <a:stretch>
            <a:fillRect/>
          </a:stretch>
        </p:blipFill>
        <p:spPr>
          <a:xfrm>
            <a:off x="11162634" y="237886"/>
            <a:ext cx="732742" cy="809641"/>
          </a:xfrm>
          <a:prstGeom prst="rect">
            <a:avLst/>
          </a:prstGeom>
          <a:ln>
            <a:noFill/>
          </a:ln>
        </p:spPr>
      </p:pic>
      <p:sp>
        <p:nvSpPr>
          <p:cNvPr id="2" name="Rectángulo 1">
            <a:extLst>
              <a:ext uri="{FF2B5EF4-FFF2-40B4-BE49-F238E27FC236}">
                <a16:creationId xmlns:a16="http://schemas.microsoft.com/office/drawing/2014/main" id="{7E60E089-7530-FCA7-873C-2FBA7CBED520}"/>
              </a:ext>
            </a:extLst>
          </p:cNvPr>
          <p:cNvSpPr/>
          <p:nvPr/>
        </p:nvSpPr>
        <p:spPr>
          <a:xfrm>
            <a:off x="-18815" y="0"/>
            <a:ext cx="432740" cy="6858000"/>
          </a:xfrm>
          <a:prstGeom prst="rect">
            <a:avLst/>
          </a:prstGeom>
          <a:solidFill>
            <a:srgbClr val="E5224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 name="Título 1">
            <a:extLst>
              <a:ext uri="{FF2B5EF4-FFF2-40B4-BE49-F238E27FC236}">
                <a16:creationId xmlns:a16="http://schemas.microsoft.com/office/drawing/2014/main" id="{8906FAF1-967C-2F7B-B753-7327023DA540}"/>
              </a:ext>
            </a:extLst>
          </p:cNvPr>
          <p:cNvSpPr txBox="1">
            <a:spLocks/>
          </p:cNvSpPr>
          <p:nvPr/>
        </p:nvSpPr>
        <p:spPr>
          <a:xfrm>
            <a:off x="1627017" y="2495066"/>
            <a:ext cx="8937963" cy="1867867"/>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sz="4800" b="1" dirty="0">
                <a:effectLst/>
                <a:latin typeface="Arial" panose="020B0604020202020204" pitchFamily="34" charset="0"/>
                <a:ea typeface="Aptos" panose="020B0004020202020204" pitchFamily="34" charset="0"/>
              </a:rPr>
              <a:t>CAPÍTULO IV:</a:t>
            </a:r>
            <a:br>
              <a:rPr lang="es-ES" sz="4800" b="1" dirty="0">
                <a:effectLst/>
                <a:latin typeface="Arial" panose="020B0604020202020204" pitchFamily="34" charset="0"/>
                <a:ea typeface="Aptos" panose="020B0004020202020204" pitchFamily="34" charset="0"/>
              </a:rPr>
            </a:br>
            <a:r>
              <a:rPr lang="es-ES" sz="4800" b="1" dirty="0">
                <a:effectLst/>
                <a:latin typeface="Arial" panose="020B0604020202020204" pitchFamily="34" charset="0"/>
                <a:ea typeface="Aptos" panose="020B0004020202020204" pitchFamily="34" charset="0"/>
              </a:rPr>
              <a:t>METODOLOGÍA DE LA INVESTIGACIÓN</a:t>
            </a:r>
            <a:endParaRPr lang="es-PE" b="1" dirty="0">
              <a:solidFill>
                <a:srgbClr val="333333"/>
              </a:solidFill>
              <a:latin typeface="Agenda" panose="02000603040000020004"/>
            </a:endParaRPr>
          </a:p>
        </p:txBody>
      </p:sp>
    </p:spTree>
    <p:extLst>
      <p:ext uri="{BB962C8B-B14F-4D97-AF65-F5344CB8AC3E}">
        <p14:creationId xmlns:p14="http://schemas.microsoft.com/office/powerpoint/2010/main" val="17538539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8FD381-75A0-42A9-C669-299286B35E3C}"/>
            </a:ext>
          </a:extLst>
        </p:cNvPr>
        <p:cNvGrpSpPr/>
        <p:nvPr/>
      </p:nvGrpSpPr>
      <p:grpSpPr>
        <a:xfrm>
          <a:off x="0" y="0"/>
          <a:ext cx="0" cy="0"/>
          <a:chOff x="0" y="0"/>
          <a:chExt cx="0" cy="0"/>
        </a:xfrm>
      </p:grpSpPr>
      <p:pic>
        <p:nvPicPr>
          <p:cNvPr id="4" name="Imagen 3">
            <a:extLst>
              <a:ext uri="{FF2B5EF4-FFF2-40B4-BE49-F238E27FC236}">
                <a16:creationId xmlns:a16="http://schemas.microsoft.com/office/drawing/2014/main" id="{A8F5D8CC-B2D7-FE00-93BF-283776ABB09C}"/>
              </a:ext>
            </a:extLst>
          </p:cNvPr>
          <p:cNvPicPr>
            <a:picLocks noGrp="1" noRot="1" noChangeAspect="1" noMove="1" noResize="1" noEditPoints="1" noAdjustHandles="1" noChangeArrowheads="1" noChangeShapeType="1" noCrop="1"/>
          </p:cNvPicPr>
          <p:nvPr/>
        </p:nvPicPr>
        <p:blipFill>
          <a:blip r:embed="rId2"/>
          <a:stretch>
            <a:fillRect/>
          </a:stretch>
        </p:blipFill>
        <p:spPr>
          <a:xfrm>
            <a:off x="0" y="-3939"/>
            <a:ext cx="12191999" cy="6865878"/>
          </a:xfrm>
          <a:prstGeom prst="rect">
            <a:avLst/>
          </a:prstGeom>
        </p:spPr>
      </p:pic>
      <p:pic>
        <p:nvPicPr>
          <p:cNvPr id="8" name="Imagen 7" descr="Logotipo&#10;&#10;Descripción generada automáticamente">
            <a:extLst>
              <a:ext uri="{FF2B5EF4-FFF2-40B4-BE49-F238E27FC236}">
                <a16:creationId xmlns:a16="http://schemas.microsoft.com/office/drawing/2014/main" id="{D1685342-EB13-FEEC-856F-D0A75C93FA27}"/>
              </a:ext>
            </a:extLst>
          </p:cNvPr>
          <p:cNvPicPr>
            <a:picLocks noChangeAspect="1"/>
          </p:cNvPicPr>
          <p:nvPr/>
        </p:nvPicPr>
        <p:blipFill>
          <a:blip r:embed="rId3"/>
          <a:stretch>
            <a:fillRect/>
          </a:stretch>
        </p:blipFill>
        <p:spPr>
          <a:xfrm>
            <a:off x="11162634" y="237886"/>
            <a:ext cx="732742" cy="809641"/>
          </a:xfrm>
          <a:prstGeom prst="rect">
            <a:avLst/>
          </a:prstGeom>
          <a:ln>
            <a:noFill/>
          </a:ln>
        </p:spPr>
      </p:pic>
      <p:sp>
        <p:nvSpPr>
          <p:cNvPr id="2" name="Rectángulo 1">
            <a:extLst>
              <a:ext uri="{FF2B5EF4-FFF2-40B4-BE49-F238E27FC236}">
                <a16:creationId xmlns:a16="http://schemas.microsoft.com/office/drawing/2014/main" id="{C387257C-0227-F788-4834-C7045F5BCFE9}"/>
              </a:ext>
            </a:extLst>
          </p:cNvPr>
          <p:cNvSpPr/>
          <p:nvPr/>
        </p:nvSpPr>
        <p:spPr>
          <a:xfrm>
            <a:off x="-18815" y="0"/>
            <a:ext cx="432740" cy="6858000"/>
          </a:xfrm>
          <a:prstGeom prst="rect">
            <a:avLst/>
          </a:prstGeom>
          <a:solidFill>
            <a:srgbClr val="E5224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 name="Título 1">
            <a:extLst>
              <a:ext uri="{FF2B5EF4-FFF2-40B4-BE49-F238E27FC236}">
                <a16:creationId xmlns:a16="http://schemas.microsoft.com/office/drawing/2014/main" id="{464407C5-E11C-3D16-9958-5105BA6971A6}"/>
              </a:ext>
            </a:extLst>
          </p:cNvPr>
          <p:cNvSpPr txBox="1">
            <a:spLocks/>
          </p:cNvSpPr>
          <p:nvPr/>
        </p:nvSpPr>
        <p:spPr>
          <a:xfrm>
            <a:off x="482743" y="208687"/>
            <a:ext cx="10670483" cy="65955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sz="3600" b="1" u="sng" dirty="0">
                <a:latin typeface="Agenda" panose="02000603040000020004"/>
                <a:cs typeface="Arial" panose="020B0604020202020204" pitchFamily="34" charset="0"/>
              </a:rPr>
              <a:t>Diseño Metodológico</a:t>
            </a:r>
            <a:endParaRPr lang="es-PE" sz="3000" dirty="0">
              <a:solidFill>
                <a:srgbClr val="333333"/>
              </a:solidFill>
              <a:latin typeface="Agenda" panose="02000603040000020004" pitchFamily="2" charset="0"/>
            </a:endParaRPr>
          </a:p>
        </p:txBody>
      </p:sp>
      <p:sp>
        <p:nvSpPr>
          <p:cNvPr id="5" name="CuadroTexto 4">
            <a:extLst>
              <a:ext uri="{FF2B5EF4-FFF2-40B4-BE49-F238E27FC236}">
                <a16:creationId xmlns:a16="http://schemas.microsoft.com/office/drawing/2014/main" id="{B7E96038-4E02-74D4-4150-91032CFA4895}"/>
              </a:ext>
            </a:extLst>
          </p:cNvPr>
          <p:cNvSpPr txBox="1"/>
          <p:nvPr/>
        </p:nvSpPr>
        <p:spPr>
          <a:xfrm>
            <a:off x="575383" y="1047527"/>
            <a:ext cx="10290628" cy="2800767"/>
          </a:xfrm>
          <a:prstGeom prst="rect">
            <a:avLst/>
          </a:prstGeom>
          <a:noFill/>
        </p:spPr>
        <p:txBody>
          <a:bodyPr wrap="square" rtlCol="0">
            <a:spAutoFit/>
          </a:bodyPr>
          <a:lstStyle/>
          <a:p>
            <a:pPr algn="just"/>
            <a:r>
              <a:rPr lang="es-PE" sz="1600" b="1" dirty="0"/>
              <a:t>Tipo y Nivel de Investigación</a:t>
            </a:r>
          </a:p>
          <a:p>
            <a:pPr algn="just"/>
            <a:r>
              <a:rPr lang="es-ES" sz="1600" dirty="0"/>
              <a:t>Este proyecto utiliza investigación aplicada para adaptar conocimientos teóricos a la creación de un sistema web que optimice la gestión de mantenimiento eléctrico, mejorando eficiencia y efectividad. Además, emplea un enfoque explicativo para profundizar en cómo estos sistemas influyen en la gestión de datos, analizando relaciones causa-efecto entre las variables involucradas.</a:t>
            </a:r>
          </a:p>
          <a:p>
            <a:pPr algn="just"/>
            <a:endParaRPr lang="es-ES" sz="1600" dirty="0"/>
          </a:p>
          <a:p>
            <a:pPr algn="just"/>
            <a:r>
              <a:rPr lang="es-PE" sz="1600" b="1" dirty="0"/>
              <a:t>Población y Muestra</a:t>
            </a:r>
          </a:p>
          <a:p>
            <a:pPr algn="just"/>
            <a:r>
              <a:rPr lang="es-ES" sz="1600" dirty="0"/>
              <a:t>La población y muestra de este estudio consta de 30 elementos, y debido a su tamaño reducido, se utilizó una muestra poblacional, trabajando directamente con todos los integrantes. Esto asegura que los resultados reflejen con precisión las características y comportamientos de toda la población, sin necesidad de técnicas de muestreo, garantizando un análisis integral y representativo.</a:t>
            </a:r>
            <a:endParaRPr lang="es-PE" sz="1600" dirty="0"/>
          </a:p>
        </p:txBody>
      </p:sp>
      <p:pic>
        <p:nvPicPr>
          <p:cNvPr id="7" name="Imagen 6">
            <a:extLst>
              <a:ext uri="{FF2B5EF4-FFF2-40B4-BE49-F238E27FC236}">
                <a16:creationId xmlns:a16="http://schemas.microsoft.com/office/drawing/2014/main" id="{B0A989CF-F037-780F-23F1-2DE12EA032DE}"/>
              </a:ext>
            </a:extLst>
          </p:cNvPr>
          <p:cNvPicPr>
            <a:picLocks noChangeAspect="1"/>
          </p:cNvPicPr>
          <p:nvPr/>
        </p:nvPicPr>
        <p:blipFill>
          <a:blip r:embed="rId4"/>
          <a:stretch>
            <a:fillRect/>
          </a:stretch>
        </p:blipFill>
        <p:spPr>
          <a:xfrm>
            <a:off x="4027257" y="4027581"/>
            <a:ext cx="3581453" cy="239485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8799704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0DBAEE-9DC7-3606-1A3B-EA02F1A95F5B}"/>
            </a:ext>
          </a:extLst>
        </p:cNvPr>
        <p:cNvGrpSpPr/>
        <p:nvPr/>
      </p:nvGrpSpPr>
      <p:grpSpPr>
        <a:xfrm>
          <a:off x="0" y="0"/>
          <a:ext cx="0" cy="0"/>
          <a:chOff x="0" y="0"/>
          <a:chExt cx="0" cy="0"/>
        </a:xfrm>
      </p:grpSpPr>
      <p:pic>
        <p:nvPicPr>
          <p:cNvPr id="4" name="Imagen 3">
            <a:extLst>
              <a:ext uri="{FF2B5EF4-FFF2-40B4-BE49-F238E27FC236}">
                <a16:creationId xmlns:a16="http://schemas.microsoft.com/office/drawing/2014/main" id="{22717EC1-B98B-05C0-D3FF-151927E9CD61}"/>
              </a:ext>
            </a:extLst>
          </p:cNvPr>
          <p:cNvPicPr>
            <a:picLocks noGrp="1" noRot="1" noChangeAspect="1" noMove="1" noResize="1" noEditPoints="1" noAdjustHandles="1" noChangeArrowheads="1" noChangeShapeType="1" noCrop="1"/>
          </p:cNvPicPr>
          <p:nvPr/>
        </p:nvPicPr>
        <p:blipFill>
          <a:blip r:embed="rId2"/>
          <a:stretch>
            <a:fillRect/>
          </a:stretch>
        </p:blipFill>
        <p:spPr>
          <a:xfrm>
            <a:off x="0" y="-3939"/>
            <a:ext cx="12191999" cy="6865878"/>
          </a:xfrm>
          <a:prstGeom prst="rect">
            <a:avLst/>
          </a:prstGeom>
        </p:spPr>
      </p:pic>
      <p:pic>
        <p:nvPicPr>
          <p:cNvPr id="8" name="Imagen 7" descr="Logotipo&#10;&#10;Descripción generada automáticamente">
            <a:extLst>
              <a:ext uri="{FF2B5EF4-FFF2-40B4-BE49-F238E27FC236}">
                <a16:creationId xmlns:a16="http://schemas.microsoft.com/office/drawing/2014/main" id="{15E48568-5FBF-760C-106C-C995C79974EF}"/>
              </a:ext>
            </a:extLst>
          </p:cNvPr>
          <p:cNvPicPr>
            <a:picLocks noChangeAspect="1"/>
          </p:cNvPicPr>
          <p:nvPr/>
        </p:nvPicPr>
        <p:blipFill>
          <a:blip r:embed="rId3"/>
          <a:stretch>
            <a:fillRect/>
          </a:stretch>
        </p:blipFill>
        <p:spPr>
          <a:xfrm>
            <a:off x="11162634" y="237886"/>
            <a:ext cx="732742" cy="809641"/>
          </a:xfrm>
          <a:prstGeom prst="rect">
            <a:avLst/>
          </a:prstGeom>
          <a:ln>
            <a:noFill/>
          </a:ln>
        </p:spPr>
      </p:pic>
      <p:sp>
        <p:nvSpPr>
          <p:cNvPr id="2" name="Rectángulo 1">
            <a:extLst>
              <a:ext uri="{FF2B5EF4-FFF2-40B4-BE49-F238E27FC236}">
                <a16:creationId xmlns:a16="http://schemas.microsoft.com/office/drawing/2014/main" id="{96F521C9-8210-C434-2F07-9A4D9F09EE83}"/>
              </a:ext>
            </a:extLst>
          </p:cNvPr>
          <p:cNvSpPr/>
          <p:nvPr/>
        </p:nvSpPr>
        <p:spPr>
          <a:xfrm>
            <a:off x="-18815" y="0"/>
            <a:ext cx="432740" cy="6858000"/>
          </a:xfrm>
          <a:prstGeom prst="rect">
            <a:avLst/>
          </a:prstGeom>
          <a:solidFill>
            <a:srgbClr val="E5224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 name="Título 1">
            <a:extLst>
              <a:ext uri="{FF2B5EF4-FFF2-40B4-BE49-F238E27FC236}">
                <a16:creationId xmlns:a16="http://schemas.microsoft.com/office/drawing/2014/main" id="{9C75863C-7E56-C639-451B-ECB6375CFB90}"/>
              </a:ext>
            </a:extLst>
          </p:cNvPr>
          <p:cNvSpPr txBox="1">
            <a:spLocks/>
          </p:cNvSpPr>
          <p:nvPr/>
        </p:nvSpPr>
        <p:spPr>
          <a:xfrm>
            <a:off x="1627017" y="2495066"/>
            <a:ext cx="8937963" cy="1867867"/>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sz="4800" b="1" dirty="0">
                <a:effectLst/>
                <a:latin typeface="Arial" panose="020B0604020202020204" pitchFamily="34" charset="0"/>
                <a:ea typeface="Aptos" panose="020B0004020202020204" pitchFamily="34" charset="0"/>
              </a:rPr>
              <a:t>CAPÍTULO V: ADMINISTRACIÓN DE LA INVESTIGACIÓN</a:t>
            </a:r>
            <a:endParaRPr lang="es-PE" b="1" dirty="0">
              <a:solidFill>
                <a:srgbClr val="333333"/>
              </a:solidFill>
              <a:latin typeface="Agenda" panose="02000603040000020004"/>
            </a:endParaRPr>
          </a:p>
        </p:txBody>
      </p:sp>
    </p:spTree>
    <p:extLst>
      <p:ext uri="{BB962C8B-B14F-4D97-AF65-F5344CB8AC3E}">
        <p14:creationId xmlns:p14="http://schemas.microsoft.com/office/powerpoint/2010/main" val="35200085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01B315-C579-951E-66F7-175BC45059FE}"/>
            </a:ext>
          </a:extLst>
        </p:cNvPr>
        <p:cNvGrpSpPr/>
        <p:nvPr/>
      </p:nvGrpSpPr>
      <p:grpSpPr>
        <a:xfrm>
          <a:off x="0" y="0"/>
          <a:ext cx="0" cy="0"/>
          <a:chOff x="0" y="0"/>
          <a:chExt cx="0" cy="0"/>
        </a:xfrm>
      </p:grpSpPr>
      <p:pic>
        <p:nvPicPr>
          <p:cNvPr id="4" name="Imagen 3">
            <a:extLst>
              <a:ext uri="{FF2B5EF4-FFF2-40B4-BE49-F238E27FC236}">
                <a16:creationId xmlns:a16="http://schemas.microsoft.com/office/drawing/2014/main" id="{D455BB1B-9EB8-BBF9-884A-6A7D09E04320}"/>
              </a:ext>
            </a:extLst>
          </p:cNvPr>
          <p:cNvPicPr>
            <a:picLocks noGrp="1" noRot="1" noChangeAspect="1" noMove="1" noResize="1" noEditPoints="1" noAdjustHandles="1" noChangeArrowheads="1" noChangeShapeType="1" noCrop="1"/>
          </p:cNvPicPr>
          <p:nvPr/>
        </p:nvPicPr>
        <p:blipFill>
          <a:blip r:embed="rId2"/>
          <a:stretch>
            <a:fillRect/>
          </a:stretch>
        </p:blipFill>
        <p:spPr>
          <a:xfrm>
            <a:off x="0" y="-3939"/>
            <a:ext cx="12191999" cy="6865878"/>
          </a:xfrm>
          <a:prstGeom prst="rect">
            <a:avLst/>
          </a:prstGeom>
        </p:spPr>
      </p:pic>
      <p:pic>
        <p:nvPicPr>
          <p:cNvPr id="8" name="Imagen 7" descr="Logotipo&#10;&#10;Descripción generada automáticamente">
            <a:extLst>
              <a:ext uri="{FF2B5EF4-FFF2-40B4-BE49-F238E27FC236}">
                <a16:creationId xmlns:a16="http://schemas.microsoft.com/office/drawing/2014/main" id="{830E5872-F42D-040A-18DF-B2EE1E170E6F}"/>
              </a:ext>
            </a:extLst>
          </p:cNvPr>
          <p:cNvPicPr>
            <a:picLocks noChangeAspect="1"/>
          </p:cNvPicPr>
          <p:nvPr/>
        </p:nvPicPr>
        <p:blipFill>
          <a:blip r:embed="rId3"/>
          <a:stretch>
            <a:fillRect/>
          </a:stretch>
        </p:blipFill>
        <p:spPr>
          <a:xfrm>
            <a:off x="11162634" y="237886"/>
            <a:ext cx="732742" cy="809641"/>
          </a:xfrm>
          <a:prstGeom prst="rect">
            <a:avLst/>
          </a:prstGeom>
          <a:ln>
            <a:noFill/>
          </a:ln>
        </p:spPr>
      </p:pic>
      <p:sp>
        <p:nvSpPr>
          <p:cNvPr id="2" name="Rectángulo 1">
            <a:extLst>
              <a:ext uri="{FF2B5EF4-FFF2-40B4-BE49-F238E27FC236}">
                <a16:creationId xmlns:a16="http://schemas.microsoft.com/office/drawing/2014/main" id="{C194E390-5DCF-D83A-2604-2E12B7F6EF68}"/>
              </a:ext>
            </a:extLst>
          </p:cNvPr>
          <p:cNvSpPr/>
          <p:nvPr/>
        </p:nvSpPr>
        <p:spPr>
          <a:xfrm>
            <a:off x="-18815" y="0"/>
            <a:ext cx="432740" cy="6858000"/>
          </a:xfrm>
          <a:prstGeom prst="rect">
            <a:avLst/>
          </a:prstGeom>
          <a:solidFill>
            <a:srgbClr val="E5224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 name="Título 1">
            <a:extLst>
              <a:ext uri="{FF2B5EF4-FFF2-40B4-BE49-F238E27FC236}">
                <a16:creationId xmlns:a16="http://schemas.microsoft.com/office/drawing/2014/main" id="{ACB80140-4024-B09C-7296-719B95DB6FB2}"/>
              </a:ext>
            </a:extLst>
          </p:cNvPr>
          <p:cNvSpPr txBox="1">
            <a:spLocks/>
          </p:cNvSpPr>
          <p:nvPr/>
        </p:nvSpPr>
        <p:spPr>
          <a:xfrm>
            <a:off x="482743" y="208687"/>
            <a:ext cx="10670483" cy="65955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sz="3600" b="1" u="sng" dirty="0">
                <a:latin typeface="Agenda" panose="02000603040000020004"/>
                <a:cs typeface="Arial" panose="020B0604020202020204" pitchFamily="34" charset="0"/>
              </a:rPr>
              <a:t>Presupuesto</a:t>
            </a:r>
            <a:endParaRPr lang="es-PE" sz="3000" dirty="0">
              <a:solidFill>
                <a:srgbClr val="333333"/>
              </a:solidFill>
              <a:latin typeface="Agenda" panose="02000603040000020004" pitchFamily="2" charset="0"/>
            </a:endParaRPr>
          </a:p>
        </p:txBody>
      </p:sp>
      <p:sp>
        <p:nvSpPr>
          <p:cNvPr id="5" name="CuadroTexto 4">
            <a:extLst>
              <a:ext uri="{FF2B5EF4-FFF2-40B4-BE49-F238E27FC236}">
                <a16:creationId xmlns:a16="http://schemas.microsoft.com/office/drawing/2014/main" id="{2C4DA4A9-C083-6D1B-BEE0-33B0062CE436}"/>
              </a:ext>
            </a:extLst>
          </p:cNvPr>
          <p:cNvSpPr txBox="1"/>
          <p:nvPr/>
        </p:nvSpPr>
        <p:spPr>
          <a:xfrm>
            <a:off x="575382" y="1047527"/>
            <a:ext cx="4501679" cy="338554"/>
          </a:xfrm>
          <a:prstGeom prst="rect">
            <a:avLst/>
          </a:prstGeom>
          <a:noFill/>
        </p:spPr>
        <p:txBody>
          <a:bodyPr wrap="square" rtlCol="0">
            <a:spAutoFit/>
          </a:bodyPr>
          <a:lstStyle/>
          <a:p>
            <a:pPr algn="just"/>
            <a:r>
              <a:rPr lang="es-ES" sz="1600" b="1" dirty="0"/>
              <a:t>Bienes</a:t>
            </a:r>
            <a:endParaRPr lang="es-PE" sz="1600" dirty="0"/>
          </a:p>
        </p:txBody>
      </p:sp>
      <p:graphicFrame>
        <p:nvGraphicFramePr>
          <p:cNvPr id="6" name="Tabla 5">
            <a:extLst>
              <a:ext uri="{FF2B5EF4-FFF2-40B4-BE49-F238E27FC236}">
                <a16:creationId xmlns:a16="http://schemas.microsoft.com/office/drawing/2014/main" id="{A61437D1-1792-F5BA-3154-A28995606100}"/>
              </a:ext>
            </a:extLst>
          </p:cNvPr>
          <p:cNvGraphicFramePr>
            <a:graphicFrameLocks noGrp="1"/>
          </p:cNvGraphicFramePr>
          <p:nvPr>
            <p:extLst>
              <p:ext uri="{D42A27DB-BD31-4B8C-83A1-F6EECF244321}">
                <p14:modId xmlns:p14="http://schemas.microsoft.com/office/powerpoint/2010/main" val="4177447437"/>
              </p:ext>
            </p:extLst>
          </p:nvPr>
        </p:nvGraphicFramePr>
        <p:xfrm>
          <a:off x="575383" y="1462317"/>
          <a:ext cx="4501686" cy="1485546"/>
        </p:xfrm>
        <a:graphic>
          <a:graphicData uri="http://schemas.openxmlformats.org/drawingml/2006/table">
            <a:tbl>
              <a:tblPr firstRow="1" firstCol="1" bandRow="1">
                <a:tableStyleId>{5C22544A-7EE6-4342-B048-85BDC9FD1C3A}</a:tableStyleId>
              </a:tblPr>
              <a:tblGrid>
                <a:gridCol w="1125156">
                  <a:extLst>
                    <a:ext uri="{9D8B030D-6E8A-4147-A177-3AD203B41FA5}">
                      <a16:colId xmlns:a16="http://schemas.microsoft.com/office/drawing/2014/main" val="3670182601"/>
                    </a:ext>
                  </a:extLst>
                </a:gridCol>
                <a:gridCol w="1125156">
                  <a:extLst>
                    <a:ext uri="{9D8B030D-6E8A-4147-A177-3AD203B41FA5}">
                      <a16:colId xmlns:a16="http://schemas.microsoft.com/office/drawing/2014/main" val="4009989028"/>
                    </a:ext>
                  </a:extLst>
                </a:gridCol>
                <a:gridCol w="1125687">
                  <a:extLst>
                    <a:ext uri="{9D8B030D-6E8A-4147-A177-3AD203B41FA5}">
                      <a16:colId xmlns:a16="http://schemas.microsoft.com/office/drawing/2014/main" val="3446275832"/>
                    </a:ext>
                  </a:extLst>
                </a:gridCol>
                <a:gridCol w="1125687">
                  <a:extLst>
                    <a:ext uri="{9D8B030D-6E8A-4147-A177-3AD203B41FA5}">
                      <a16:colId xmlns:a16="http://schemas.microsoft.com/office/drawing/2014/main" val="4100252333"/>
                    </a:ext>
                  </a:extLst>
                </a:gridCol>
              </a:tblGrid>
              <a:tr h="205528">
                <a:tc>
                  <a:txBody>
                    <a:bodyPr/>
                    <a:lstStyle/>
                    <a:p>
                      <a:pPr algn="ctr">
                        <a:lnSpc>
                          <a:spcPct val="150000"/>
                        </a:lnSpc>
                        <a:spcAft>
                          <a:spcPts val="800"/>
                        </a:spcAft>
                      </a:pPr>
                      <a:r>
                        <a:rPr lang="es-PE" sz="1000" kern="100" dirty="0">
                          <a:effectLst/>
                        </a:rPr>
                        <a:t>Recursos</a:t>
                      </a:r>
                      <a:endParaRPr lang="es-ES" sz="1000" kern="100" dirty="0">
                        <a:effectLst/>
                        <a:latin typeface="Arial" panose="020B0604020202020204" pitchFamily="34" charset="0"/>
                        <a:ea typeface="Aptos" panose="020B0004020202020204" pitchFamily="34" charset="0"/>
                      </a:endParaRPr>
                    </a:p>
                  </a:txBody>
                  <a:tcPr marL="57239" marR="57239" marT="0" marB="0" anchor="ctr"/>
                </a:tc>
                <a:tc>
                  <a:txBody>
                    <a:bodyPr/>
                    <a:lstStyle/>
                    <a:p>
                      <a:pPr algn="ctr">
                        <a:lnSpc>
                          <a:spcPct val="150000"/>
                        </a:lnSpc>
                        <a:spcAft>
                          <a:spcPts val="800"/>
                        </a:spcAft>
                      </a:pPr>
                      <a:r>
                        <a:rPr lang="es-PE" sz="1000" kern="100" dirty="0">
                          <a:effectLst/>
                        </a:rPr>
                        <a:t>Cantidad</a:t>
                      </a:r>
                      <a:endParaRPr lang="es-ES" sz="1000" kern="100" dirty="0">
                        <a:effectLst/>
                        <a:latin typeface="Arial" panose="020B0604020202020204" pitchFamily="34" charset="0"/>
                        <a:ea typeface="Aptos" panose="020B0004020202020204" pitchFamily="34" charset="0"/>
                      </a:endParaRPr>
                    </a:p>
                  </a:txBody>
                  <a:tcPr marL="57239" marR="57239" marT="0" marB="0" anchor="ctr"/>
                </a:tc>
                <a:tc>
                  <a:txBody>
                    <a:bodyPr/>
                    <a:lstStyle/>
                    <a:p>
                      <a:pPr algn="ctr">
                        <a:lnSpc>
                          <a:spcPct val="150000"/>
                        </a:lnSpc>
                        <a:spcAft>
                          <a:spcPts val="800"/>
                        </a:spcAft>
                      </a:pPr>
                      <a:r>
                        <a:rPr lang="es-PE" sz="1000" kern="100" dirty="0">
                          <a:effectLst/>
                        </a:rPr>
                        <a:t>Precio Unitario</a:t>
                      </a:r>
                      <a:endParaRPr lang="es-ES" sz="1000" kern="100" dirty="0">
                        <a:effectLst/>
                        <a:latin typeface="Arial" panose="020B0604020202020204" pitchFamily="34" charset="0"/>
                        <a:ea typeface="Aptos" panose="020B0004020202020204" pitchFamily="34" charset="0"/>
                      </a:endParaRPr>
                    </a:p>
                  </a:txBody>
                  <a:tcPr marL="57239" marR="57239" marT="0" marB="0" anchor="ctr"/>
                </a:tc>
                <a:tc>
                  <a:txBody>
                    <a:bodyPr/>
                    <a:lstStyle/>
                    <a:p>
                      <a:pPr algn="ctr">
                        <a:lnSpc>
                          <a:spcPct val="150000"/>
                        </a:lnSpc>
                        <a:spcAft>
                          <a:spcPts val="800"/>
                        </a:spcAft>
                      </a:pPr>
                      <a:r>
                        <a:rPr lang="es-PE" sz="1000" kern="100" dirty="0">
                          <a:effectLst/>
                        </a:rPr>
                        <a:t>Total</a:t>
                      </a:r>
                      <a:endParaRPr lang="es-ES" sz="1000" kern="100" dirty="0">
                        <a:effectLst/>
                        <a:latin typeface="Arial" panose="020B0604020202020204" pitchFamily="34" charset="0"/>
                        <a:ea typeface="Aptos" panose="020B0004020202020204" pitchFamily="34" charset="0"/>
                      </a:endParaRPr>
                    </a:p>
                  </a:txBody>
                  <a:tcPr marL="57239" marR="57239" marT="0" marB="0" anchor="ctr"/>
                </a:tc>
                <a:extLst>
                  <a:ext uri="{0D108BD9-81ED-4DB2-BD59-A6C34878D82A}">
                    <a16:rowId xmlns:a16="http://schemas.microsoft.com/office/drawing/2014/main" val="102678466"/>
                  </a:ext>
                </a:extLst>
              </a:tr>
              <a:tr h="434481">
                <a:tc>
                  <a:txBody>
                    <a:bodyPr/>
                    <a:lstStyle/>
                    <a:p>
                      <a:pPr>
                        <a:lnSpc>
                          <a:spcPct val="150000"/>
                        </a:lnSpc>
                        <a:spcAft>
                          <a:spcPts val="800"/>
                        </a:spcAft>
                      </a:pPr>
                      <a:r>
                        <a:rPr lang="es-PE" sz="1000" kern="100" dirty="0">
                          <a:effectLst/>
                        </a:rPr>
                        <a:t>Paquetes de Hojas</a:t>
                      </a:r>
                      <a:endParaRPr lang="es-ES" sz="1000" kern="100" dirty="0">
                        <a:effectLst/>
                        <a:latin typeface="Arial" panose="020B0604020202020204" pitchFamily="34" charset="0"/>
                        <a:ea typeface="Aptos" panose="020B0004020202020204" pitchFamily="34" charset="0"/>
                      </a:endParaRPr>
                    </a:p>
                  </a:txBody>
                  <a:tcPr marL="57239" marR="57239" marT="0" marB="0" anchor="ctr"/>
                </a:tc>
                <a:tc>
                  <a:txBody>
                    <a:bodyPr/>
                    <a:lstStyle/>
                    <a:p>
                      <a:pPr algn="ctr">
                        <a:lnSpc>
                          <a:spcPct val="150000"/>
                        </a:lnSpc>
                        <a:spcAft>
                          <a:spcPts val="800"/>
                        </a:spcAft>
                      </a:pPr>
                      <a:r>
                        <a:rPr lang="es-PE" sz="1000" kern="100" dirty="0">
                          <a:effectLst/>
                        </a:rPr>
                        <a:t>1</a:t>
                      </a:r>
                      <a:endParaRPr lang="es-ES" sz="1000" kern="100" dirty="0">
                        <a:effectLst/>
                        <a:latin typeface="Arial" panose="020B0604020202020204" pitchFamily="34" charset="0"/>
                        <a:ea typeface="Aptos" panose="020B0004020202020204" pitchFamily="34" charset="0"/>
                      </a:endParaRPr>
                    </a:p>
                  </a:txBody>
                  <a:tcPr marL="57239" marR="57239" marT="0" marB="0" anchor="ctr"/>
                </a:tc>
                <a:tc>
                  <a:txBody>
                    <a:bodyPr/>
                    <a:lstStyle/>
                    <a:p>
                      <a:pPr algn="r">
                        <a:lnSpc>
                          <a:spcPct val="150000"/>
                        </a:lnSpc>
                        <a:spcAft>
                          <a:spcPts val="800"/>
                        </a:spcAft>
                      </a:pPr>
                      <a:r>
                        <a:rPr lang="es-PE" sz="1000" kern="100" dirty="0">
                          <a:effectLst/>
                        </a:rPr>
                        <a:t>S/. 33.60</a:t>
                      </a:r>
                      <a:endParaRPr lang="es-ES" sz="1000" kern="100" dirty="0">
                        <a:effectLst/>
                        <a:latin typeface="Arial" panose="020B0604020202020204" pitchFamily="34" charset="0"/>
                        <a:ea typeface="Aptos" panose="020B0004020202020204" pitchFamily="34" charset="0"/>
                      </a:endParaRPr>
                    </a:p>
                  </a:txBody>
                  <a:tcPr marL="57239" marR="57239" marT="0" marB="0" anchor="ctr"/>
                </a:tc>
                <a:tc>
                  <a:txBody>
                    <a:bodyPr/>
                    <a:lstStyle/>
                    <a:p>
                      <a:pPr algn="r">
                        <a:lnSpc>
                          <a:spcPct val="150000"/>
                        </a:lnSpc>
                        <a:spcAft>
                          <a:spcPts val="800"/>
                        </a:spcAft>
                      </a:pPr>
                      <a:r>
                        <a:rPr lang="es-PE" sz="1000" kern="100" dirty="0">
                          <a:effectLst/>
                        </a:rPr>
                        <a:t>S/. 33.60</a:t>
                      </a:r>
                      <a:endParaRPr lang="es-ES" sz="1000" kern="100" dirty="0">
                        <a:effectLst/>
                        <a:latin typeface="Arial" panose="020B0604020202020204" pitchFamily="34" charset="0"/>
                        <a:ea typeface="Aptos" panose="020B0004020202020204" pitchFamily="34" charset="0"/>
                      </a:endParaRPr>
                    </a:p>
                  </a:txBody>
                  <a:tcPr marL="57239" marR="57239" marT="0" marB="0" anchor="ctr"/>
                </a:tc>
                <a:extLst>
                  <a:ext uri="{0D108BD9-81ED-4DB2-BD59-A6C34878D82A}">
                    <a16:rowId xmlns:a16="http://schemas.microsoft.com/office/drawing/2014/main" val="2038682230"/>
                  </a:ext>
                </a:extLst>
              </a:tr>
              <a:tr h="205528">
                <a:tc>
                  <a:txBody>
                    <a:bodyPr/>
                    <a:lstStyle/>
                    <a:p>
                      <a:pPr>
                        <a:lnSpc>
                          <a:spcPct val="150000"/>
                        </a:lnSpc>
                        <a:spcAft>
                          <a:spcPts val="800"/>
                        </a:spcAft>
                      </a:pPr>
                      <a:r>
                        <a:rPr lang="es-PE" sz="1000" kern="100">
                          <a:effectLst/>
                        </a:rPr>
                        <a:t>Impresora</a:t>
                      </a:r>
                      <a:endParaRPr lang="es-ES" sz="1000" kern="100">
                        <a:effectLst/>
                        <a:latin typeface="Arial" panose="020B0604020202020204" pitchFamily="34" charset="0"/>
                        <a:ea typeface="Aptos" panose="020B0004020202020204" pitchFamily="34" charset="0"/>
                      </a:endParaRPr>
                    </a:p>
                  </a:txBody>
                  <a:tcPr marL="57239" marR="57239" marT="0" marB="0" anchor="ctr"/>
                </a:tc>
                <a:tc>
                  <a:txBody>
                    <a:bodyPr/>
                    <a:lstStyle/>
                    <a:p>
                      <a:pPr algn="ctr">
                        <a:lnSpc>
                          <a:spcPct val="150000"/>
                        </a:lnSpc>
                        <a:spcAft>
                          <a:spcPts val="800"/>
                        </a:spcAft>
                      </a:pPr>
                      <a:r>
                        <a:rPr lang="es-PE" sz="1000" kern="100" dirty="0">
                          <a:effectLst/>
                        </a:rPr>
                        <a:t>1</a:t>
                      </a:r>
                      <a:endParaRPr lang="es-ES" sz="1000" kern="100" dirty="0">
                        <a:effectLst/>
                        <a:latin typeface="Arial" panose="020B0604020202020204" pitchFamily="34" charset="0"/>
                        <a:ea typeface="Aptos" panose="020B0004020202020204" pitchFamily="34" charset="0"/>
                      </a:endParaRPr>
                    </a:p>
                  </a:txBody>
                  <a:tcPr marL="57239" marR="57239" marT="0" marB="0" anchor="ctr"/>
                </a:tc>
                <a:tc>
                  <a:txBody>
                    <a:bodyPr/>
                    <a:lstStyle/>
                    <a:p>
                      <a:pPr algn="r">
                        <a:lnSpc>
                          <a:spcPct val="150000"/>
                        </a:lnSpc>
                        <a:spcAft>
                          <a:spcPts val="800"/>
                        </a:spcAft>
                      </a:pPr>
                      <a:r>
                        <a:rPr lang="es-PE" sz="1000" kern="100" dirty="0">
                          <a:effectLst/>
                        </a:rPr>
                        <a:t>S/.684.50</a:t>
                      </a:r>
                      <a:endParaRPr lang="es-ES" sz="1000" kern="100" dirty="0">
                        <a:effectLst/>
                        <a:latin typeface="Arial" panose="020B0604020202020204" pitchFamily="34" charset="0"/>
                        <a:ea typeface="Aptos" panose="020B0004020202020204" pitchFamily="34" charset="0"/>
                      </a:endParaRPr>
                    </a:p>
                  </a:txBody>
                  <a:tcPr marL="57239" marR="57239" marT="0" marB="0" anchor="ctr"/>
                </a:tc>
                <a:tc>
                  <a:txBody>
                    <a:bodyPr/>
                    <a:lstStyle/>
                    <a:p>
                      <a:pPr algn="r">
                        <a:lnSpc>
                          <a:spcPct val="150000"/>
                        </a:lnSpc>
                        <a:spcAft>
                          <a:spcPts val="800"/>
                        </a:spcAft>
                      </a:pPr>
                      <a:r>
                        <a:rPr lang="es-PE" sz="1000" kern="100">
                          <a:effectLst/>
                        </a:rPr>
                        <a:t>S/.684.50</a:t>
                      </a:r>
                      <a:endParaRPr lang="es-ES" sz="1000" kern="100">
                        <a:effectLst/>
                        <a:latin typeface="Arial" panose="020B0604020202020204" pitchFamily="34" charset="0"/>
                        <a:ea typeface="Aptos" panose="020B0004020202020204" pitchFamily="34" charset="0"/>
                      </a:endParaRPr>
                    </a:p>
                  </a:txBody>
                  <a:tcPr marL="57239" marR="57239" marT="0" marB="0" anchor="ctr"/>
                </a:tc>
                <a:extLst>
                  <a:ext uri="{0D108BD9-81ED-4DB2-BD59-A6C34878D82A}">
                    <a16:rowId xmlns:a16="http://schemas.microsoft.com/office/drawing/2014/main" val="3955936088"/>
                  </a:ext>
                </a:extLst>
              </a:tr>
              <a:tr h="434481">
                <a:tc>
                  <a:txBody>
                    <a:bodyPr/>
                    <a:lstStyle/>
                    <a:p>
                      <a:pPr>
                        <a:lnSpc>
                          <a:spcPct val="150000"/>
                        </a:lnSpc>
                        <a:spcAft>
                          <a:spcPts val="800"/>
                        </a:spcAft>
                      </a:pPr>
                      <a:r>
                        <a:rPr lang="es-PE" sz="1000" kern="100">
                          <a:effectLst/>
                        </a:rPr>
                        <a:t>Cartucho de Tinta</a:t>
                      </a:r>
                      <a:endParaRPr lang="es-ES" sz="1000" kern="100">
                        <a:effectLst/>
                        <a:latin typeface="Arial" panose="020B0604020202020204" pitchFamily="34" charset="0"/>
                        <a:ea typeface="Aptos" panose="020B0004020202020204" pitchFamily="34" charset="0"/>
                      </a:endParaRPr>
                    </a:p>
                  </a:txBody>
                  <a:tcPr marL="57239" marR="57239" marT="0" marB="0" anchor="ctr"/>
                </a:tc>
                <a:tc>
                  <a:txBody>
                    <a:bodyPr/>
                    <a:lstStyle/>
                    <a:p>
                      <a:pPr algn="ctr">
                        <a:lnSpc>
                          <a:spcPct val="150000"/>
                        </a:lnSpc>
                        <a:spcAft>
                          <a:spcPts val="800"/>
                        </a:spcAft>
                      </a:pPr>
                      <a:r>
                        <a:rPr lang="es-PE" sz="1000" kern="100" dirty="0">
                          <a:effectLst/>
                        </a:rPr>
                        <a:t>1</a:t>
                      </a:r>
                      <a:endParaRPr lang="es-ES" sz="1000" kern="100" dirty="0">
                        <a:effectLst/>
                        <a:latin typeface="Arial" panose="020B0604020202020204" pitchFamily="34" charset="0"/>
                        <a:ea typeface="Aptos" panose="020B0004020202020204" pitchFamily="34" charset="0"/>
                      </a:endParaRPr>
                    </a:p>
                  </a:txBody>
                  <a:tcPr marL="57239" marR="57239" marT="0" marB="0" anchor="ctr"/>
                </a:tc>
                <a:tc>
                  <a:txBody>
                    <a:bodyPr/>
                    <a:lstStyle/>
                    <a:p>
                      <a:pPr algn="r">
                        <a:lnSpc>
                          <a:spcPct val="150000"/>
                        </a:lnSpc>
                        <a:spcAft>
                          <a:spcPts val="800"/>
                        </a:spcAft>
                      </a:pPr>
                      <a:r>
                        <a:rPr lang="es-PE" sz="1000" kern="100" dirty="0">
                          <a:effectLst/>
                        </a:rPr>
                        <a:t>S/.50.99</a:t>
                      </a:r>
                      <a:endParaRPr lang="es-ES" sz="1000" kern="100" dirty="0">
                        <a:effectLst/>
                        <a:latin typeface="Arial" panose="020B0604020202020204" pitchFamily="34" charset="0"/>
                        <a:ea typeface="Aptos" panose="020B0004020202020204" pitchFamily="34" charset="0"/>
                      </a:endParaRPr>
                    </a:p>
                  </a:txBody>
                  <a:tcPr marL="57239" marR="57239" marT="0" marB="0" anchor="ctr"/>
                </a:tc>
                <a:tc>
                  <a:txBody>
                    <a:bodyPr/>
                    <a:lstStyle/>
                    <a:p>
                      <a:pPr algn="r">
                        <a:lnSpc>
                          <a:spcPct val="150000"/>
                        </a:lnSpc>
                        <a:spcAft>
                          <a:spcPts val="800"/>
                        </a:spcAft>
                      </a:pPr>
                      <a:r>
                        <a:rPr lang="es-PE" sz="1000" kern="100" dirty="0">
                          <a:effectLst/>
                        </a:rPr>
                        <a:t>S/.50.99</a:t>
                      </a:r>
                      <a:endParaRPr lang="es-ES" sz="1000" kern="100" dirty="0">
                        <a:effectLst/>
                        <a:latin typeface="Arial" panose="020B0604020202020204" pitchFamily="34" charset="0"/>
                        <a:ea typeface="Aptos" panose="020B0004020202020204" pitchFamily="34" charset="0"/>
                      </a:endParaRPr>
                    </a:p>
                  </a:txBody>
                  <a:tcPr marL="57239" marR="57239" marT="0" marB="0" anchor="ctr"/>
                </a:tc>
                <a:extLst>
                  <a:ext uri="{0D108BD9-81ED-4DB2-BD59-A6C34878D82A}">
                    <a16:rowId xmlns:a16="http://schemas.microsoft.com/office/drawing/2014/main" val="1873649607"/>
                  </a:ext>
                </a:extLst>
              </a:tr>
              <a:tr h="205528">
                <a:tc>
                  <a:txBody>
                    <a:bodyPr/>
                    <a:lstStyle/>
                    <a:p>
                      <a:pPr>
                        <a:lnSpc>
                          <a:spcPct val="150000"/>
                        </a:lnSpc>
                        <a:spcAft>
                          <a:spcPts val="800"/>
                        </a:spcAft>
                      </a:pPr>
                      <a:r>
                        <a:rPr lang="es-PE" sz="1000" kern="100" dirty="0">
                          <a:effectLst/>
                        </a:rPr>
                        <a:t>Total General</a:t>
                      </a:r>
                      <a:endParaRPr lang="es-ES" sz="1000" kern="100" dirty="0">
                        <a:effectLst/>
                        <a:latin typeface="Arial" panose="020B0604020202020204" pitchFamily="34" charset="0"/>
                        <a:ea typeface="Aptos" panose="020B0004020202020204" pitchFamily="34" charset="0"/>
                      </a:endParaRPr>
                    </a:p>
                  </a:txBody>
                  <a:tcPr marL="57239" marR="57239" marT="0" marB="0" anchor="ctr"/>
                </a:tc>
                <a:tc>
                  <a:txBody>
                    <a:bodyPr/>
                    <a:lstStyle/>
                    <a:p>
                      <a:pPr>
                        <a:lnSpc>
                          <a:spcPct val="150000"/>
                        </a:lnSpc>
                        <a:spcAft>
                          <a:spcPts val="800"/>
                        </a:spcAft>
                      </a:pPr>
                      <a:r>
                        <a:rPr lang="es-PE" sz="1000" kern="100" dirty="0">
                          <a:effectLst/>
                        </a:rPr>
                        <a:t> </a:t>
                      </a:r>
                      <a:endParaRPr lang="es-ES" sz="1000" kern="100" dirty="0">
                        <a:effectLst/>
                        <a:latin typeface="Arial" panose="020B0604020202020204" pitchFamily="34" charset="0"/>
                        <a:ea typeface="Aptos" panose="020B0004020202020204" pitchFamily="34" charset="0"/>
                      </a:endParaRPr>
                    </a:p>
                  </a:txBody>
                  <a:tcPr marL="57239" marR="57239" marT="0" marB="0"/>
                </a:tc>
                <a:tc>
                  <a:txBody>
                    <a:bodyPr/>
                    <a:lstStyle/>
                    <a:p>
                      <a:pPr>
                        <a:lnSpc>
                          <a:spcPct val="150000"/>
                        </a:lnSpc>
                        <a:spcAft>
                          <a:spcPts val="800"/>
                        </a:spcAft>
                      </a:pPr>
                      <a:r>
                        <a:rPr lang="es-PE" sz="1000" kern="100" dirty="0">
                          <a:effectLst/>
                        </a:rPr>
                        <a:t> </a:t>
                      </a:r>
                      <a:endParaRPr lang="es-ES" sz="1000" kern="100" dirty="0">
                        <a:effectLst/>
                        <a:latin typeface="Arial" panose="020B0604020202020204" pitchFamily="34" charset="0"/>
                        <a:ea typeface="Aptos" panose="020B0004020202020204" pitchFamily="34" charset="0"/>
                      </a:endParaRPr>
                    </a:p>
                  </a:txBody>
                  <a:tcPr marL="57239" marR="57239" marT="0" marB="0"/>
                </a:tc>
                <a:tc>
                  <a:txBody>
                    <a:bodyPr/>
                    <a:lstStyle/>
                    <a:p>
                      <a:pPr algn="r">
                        <a:lnSpc>
                          <a:spcPct val="150000"/>
                        </a:lnSpc>
                        <a:spcAft>
                          <a:spcPts val="800"/>
                        </a:spcAft>
                      </a:pPr>
                      <a:r>
                        <a:rPr lang="es-PE" sz="1000" kern="100" dirty="0">
                          <a:effectLst/>
                        </a:rPr>
                        <a:t>S/.769.09</a:t>
                      </a:r>
                      <a:endParaRPr lang="es-ES" sz="1000" kern="100" dirty="0">
                        <a:effectLst/>
                        <a:latin typeface="Arial" panose="020B0604020202020204" pitchFamily="34" charset="0"/>
                        <a:ea typeface="Aptos" panose="020B0004020202020204" pitchFamily="34" charset="0"/>
                      </a:endParaRPr>
                    </a:p>
                  </a:txBody>
                  <a:tcPr marL="57239" marR="57239" marT="0" marB="0" anchor="ctr"/>
                </a:tc>
                <a:extLst>
                  <a:ext uri="{0D108BD9-81ED-4DB2-BD59-A6C34878D82A}">
                    <a16:rowId xmlns:a16="http://schemas.microsoft.com/office/drawing/2014/main" val="859894027"/>
                  </a:ext>
                </a:extLst>
              </a:tr>
            </a:tbl>
          </a:graphicData>
        </a:graphic>
      </p:graphicFrame>
      <p:sp>
        <p:nvSpPr>
          <p:cNvPr id="11" name="CuadroTexto 10">
            <a:extLst>
              <a:ext uri="{FF2B5EF4-FFF2-40B4-BE49-F238E27FC236}">
                <a16:creationId xmlns:a16="http://schemas.microsoft.com/office/drawing/2014/main" id="{4EB7835D-361F-93EC-AA35-0252313C3D13}"/>
              </a:ext>
            </a:extLst>
          </p:cNvPr>
          <p:cNvSpPr txBox="1"/>
          <p:nvPr/>
        </p:nvSpPr>
        <p:spPr>
          <a:xfrm>
            <a:off x="575382" y="3039281"/>
            <a:ext cx="4501679" cy="338554"/>
          </a:xfrm>
          <a:prstGeom prst="rect">
            <a:avLst/>
          </a:prstGeom>
          <a:noFill/>
        </p:spPr>
        <p:txBody>
          <a:bodyPr wrap="square" rtlCol="0">
            <a:spAutoFit/>
          </a:bodyPr>
          <a:lstStyle/>
          <a:p>
            <a:pPr algn="just"/>
            <a:r>
              <a:rPr lang="es-ES" sz="1600" b="1" dirty="0"/>
              <a:t>Servicios</a:t>
            </a:r>
            <a:endParaRPr lang="es-PE" sz="1600" dirty="0"/>
          </a:p>
        </p:txBody>
      </p:sp>
      <p:graphicFrame>
        <p:nvGraphicFramePr>
          <p:cNvPr id="13" name="Tabla 12">
            <a:extLst>
              <a:ext uri="{FF2B5EF4-FFF2-40B4-BE49-F238E27FC236}">
                <a16:creationId xmlns:a16="http://schemas.microsoft.com/office/drawing/2014/main" id="{2FCEC35C-2954-60C7-AF39-EE0D645B01C4}"/>
              </a:ext>
            </a:extLst>
          </p:cNvPr>
          <p:cNvGraphicFramePr>
            <a:graphicFrameLocks noGrp="1"/>
          </p:cNvGraphicFramePr>
          <p:nvPr>
            <p:extLst>
              <p:ext uri="{D42A27DB-BD31-4B8C-83A1-F6EECF244321}">
                <p14:modId xmlns:p14="http://schemas.microsoft.com/office/powerpoint/2010/main" val="176693492"/>
              </p:ext>
            </p:extLst>
          </p:nvPr>
        </p:nvGraphicFramePr>
        <p:xfrm>
          <a:off x="575382" y="3429000"/>
          <a:ext cx="4501684" cy="1714499"/>
        </p:xfrm>
        <a:graphic>
          <a:graphicData uri="http://schemas.openxmlformats.org/drawingml/2006/table">
            <a:tbl>
              <a:tblPr firstRow="1" firstCol="1" bandRow="1">
                <a:tableStyleId>{5C22544A-7EE6-4342-B048-85BDC9FD1C3A}</a:tableStyleId>
              </a:tblPr>
              <a:tblGrid>
                <a:gridCol w="1125156">
                  <a:extLst>
                    <a:ext uri="{9D8B030D-6E8A-4147-A177-3AD203B41FA5}">
                      <a16:colId xmlns:a16="http://schemas.microsoft.com/office/drawing/2014/main" val="3919096715"/>
                    </a:ext>
                  </a:extLst>
                </a:gridCol>
                <a:gridCol w="1125156">
                  <a:extLst>
                    <a:ext uri="{9D8B030D-6E8A-4147-A177-3AD203B41FA5}">
                      <a16:colId xmlns:a16="http://schemas.microsoft.com/office/drawing/2014/main" val="598714220"/>
                    </a:ext>
                  </a:extLst>
                </a:gridCol>
                <a:gridCol w="1125686">
                  <a:extLst>
                    <a:ext uri="{9D8B030D-6E8A-4147-A177-3AD203B41FA5}">
                      <a16:colId xmlns:a16="http://schemas.microsoft.com/office/drawing/2014/main" val="503151073"/>
                    </a:ext>
                  </a:extLst>
                </a:gridCol>
                <a:gridCol w="1125686">
                  <a:extLst>
                    <a:ext uri="{9D8B030D-6E8A-4147-A177-3AD203B41FA5}">
                      <a16:colId xmlns:a16="http://schemas.microsoft.com/office/drawing/2014/main" val="1101213698"/>
                    </a:ext>
                  </a:extLst>
                </a:gridCol>
              </a:tblGrid>
              <a:tr h="205528">
                <a:tc>
                  <a:txBody>
                    <a:bodyPr/>
                    <a:lstStyle/>
                    <a:p>
                      <a:pPr algn="ctr">
                        <a:lnSpc>
                          <a:spcPct val="150000"/>
                        </a:lnSpc>
                        <a:spcAft>
                          <a:spcPts val="800"/>
                        </a:spcAft>
                      </a:pPr>
                      <a:r>
                        <a:rPr lang="es-PE" sz="1000" kern="100">
                          <a:effectLst/>
                        </a:rPr>
                        <a:t>Recursos</a:t>
                      </a:r>
                      <a:endParaRPr lang="es-ES" sz="1000" kern="100">
                        <a:effectLst/>
                        <a:latin typeface="Arial" panose="020B0604020202020204" pitchFamily="34" charset="0"/>
                        <a:ea typeface="Aptos" panose="020B0004020202020204" pitchFamily="34" charset="0"/>
                      </a:endParaRPr>
                    </a:p>
                  </a:txBody>
                  <a:tcPr marL="57239" marR="57239" marT="0" marB="0"/>
                </a:tc>
                <a:tc>
                  <a:txBody>
                    <a:bodyPr/>
                    <a:lstStyle/>
                    <a:p>
                      <a:pPr algn="ctr">
                        <a:lnSpc>
                          <a:spcPct val="150000"/>
                        </a:lnSpc>
                        <a:spcAft>
                          <a:spcPts val="800"/>
                        </a:spcAft>
                      </a:pPr>
                      <a:r>
                        <a:rPr lang="es-PE" sz="1000" kern="100">
                          <a:effectLst/>
                        </a:rPr>
                        <a:t>Cantidad</a:t>
                      </a:r>
                      <a:endParaRPr lang="es-ES" sz="1000" kern="100">
                        <a:effectLst/>
                        <a:latin typeface="Arial" panose="020B0604020202020204" pitchFamily="34" charset="0"/>
                        <a:ea typeface="Aptos" panose="020B0004020202020204" pitchFamily="34" charset="0"/>
                      </a:endParaRPr>
                    </a:p>
                  </a:txBody>
                  <a:tcPr marL="57239" marR="57239" marT="0" marB="0"/>
                </a:tc>
                <a:tc>
                  <a:txBody>
                    <a:bodyPr/>
                    <a:lstStyle/>
                    <a:p>
                      <a:pPr algn="ctr">
                        <a:lnSpc>
                          <a:spcPct val="150000"/>
                        </a:lnSpc>
                        <a:spcAft>
                          <a:spcPts val="800"/>
                        </a:spcAft>
                      </a:pPr>
                      <a:r>
                        <a:rPr lang="es-PE" sz="1000" kern="100">
                          <a:effectLst/>
                        </a:rPr>
                        <a:t>Precio Unitario</a:t>
                      </a:r>
                      <a:endParaRPr lang="es-ES" sz="1000" kern="100">
                        <a:effectLst/>
                        <a:latin typeface="Arial" panose="020B0604020202020204" pitchFamily="34" charset="0"/>
                        <a:ea typeface="Aptos" panose="020B0004020202020204" pitchFamily="34" charset="0"/>
                      </a:endParaRPr>
                    </a:p>
                  </a:txBody>
                  <a:tcPr marL="57239" marR="57239" marT="0" marB="0"/>
                </a:tc>
                <a:tc>
                  <a:txBody>
                    <a:bodyPr/>
                    <a:lstStyle/>
                    <a:p>
                      <a:pPr algn="ctr">
                        <a:lnSpc>
                          <a:spcPct val="150000"/>
                        </a:lnSpc>
                        <a:spcAft>
                          <a:spcPts val="800"/>
                        </a:spcAft>
                      </a:pPr>
                      <a:r>
                        <a:rPr lang="es-PE" sz="1000" kern="100">
                          <a:effectLst/>
                        </a:rPr>
                        <a:t>Total</a:t>
                      </a:r>
                      <a:endParaRPr lang="es-ES" sz="1000" kern="100">
                        <a:effectLst/>
                        <a:latin typeface="Arial" panose="020B0604020202020204" pitchFamily="34" charset="0"/>
                        <a:ea typeface="Aptos" panose="020B0004020202020204" pitchFamily="34" charset="0"/>
                      </a:endParaRPr>
                    </a:p>
                  </a:txBody>
                  <a:tcPr marL="57239" marR="57239" marT="0" marB="0"/>
                </a:tc>
                <a:extLst>
                  <a:ext uri="{0D108BD9-81ED-4DB2-BD59-A6C34878D82A}">
                    <a16:rowId xmlns:a16="http://schemas.microsoft.com/office/drawing/2014/main" val="4290685047"/>
                  </a:ext>
                </a:extLst>
              </a:tr>
              <a:tr h="663434">
                <a:tc>
                  <a:txBody>
                    <a:bodyPr/>
                    <a:lstStyle/>
                    <a:p>
                      <a:pPr>
                        <a:lnSpc>
                          <a:spcPct val="150000"/>
                        </a:lnSpc>
                        <a:spcAft>
                          <a:spcPts val="800"/>
                        </a:spcAft>
                      </a:pPr>
                      <a:r>
                        <a:rPr lang="es-PE" sz="1000" kern="100">
                          <a:effectLst/>
                        </a:rPr>
                        <a:t>Desarrollo y mantenimiento del sistema web</a:t>
                      </a:r>
                      <a:endParaRPr lang="es-ES" sz="1000" kern="100">
                        <a:effectLst/>
                        <a:latin typeface="Arial" panose="020B0604020202020204" pitchFamily="34" charset="0"/>
                        <a:ea typeface="Aptos" panose="020B0004020202020204" pitchFamily="34" charset="0"/>
                      </a:endParaRPr>
                    </a:p>
                  </a:txBody>
                  <a:tcPr marL="57239" marR="57239" marT="0" marB="0"/>
                </a:tc>
                <a:tc>
                  <a:txBody>
                    <a:bodyPr/>
                    <a:lstStyle/>
                    <a:p>
                      <a:pPr algn="ctr">
                        <a:lnSpc>
                          <a:spcPct val="150000"/>
                        </a:lnSpc>
                        <a:spcAft>
                          <a:spcPts val="800"/>
                        </a:spcAft>
                      </a:pPr>
                      <a:r>
                        <a:rPr lang="es-PE" sz="1000" kern="100">
                          <a:effectLst/>
                        </a:rPr>
                        <a:t>1</a:t>
                      </a:r>
                      <a:endParaRPr lang="es-ES" sz="1000" kern="100">
                        <a:effectLst/>
                        <a:latin typeface="Arial" panose="020B0604020202020204" pitchFamily="34" charset="0"/>
                        <a:ea typeface="Aptos" panose="020B0004020202020204" pitchFamily="34" charset="0"/>
                      </a:endParaRPr>
                    </a:p>
                  </a:txBody>
                  <a:tcPr marL="57239" marR="57239" marT="0" marB="0" anchor="ctr"/>
                </a:tc>
                <a:tc>
                  <a:txBody>
                    <a:bodyPr/>
                    <a:lstStyle/>
                    <a:p>
                      <a:pPr algn="r">
                        <a:lnSpc>
                          <a:spcPct val="150000"/>
                        </a:lnSpc>
                        <a:spcAft>
                          <a:spcPts val="800"/>
                        </a:spcAft>
                      </a:pPr>
                      <a:r>
                        <a:rPr lang="es-PE" sz="1000" kern="100">
                          <a:effectLst/>
                        </a:rPr>
                        <a:t>S/. 2,000.00</a:t>
                      </a:r>
                      <a:endParaRPr lang="es-ES" sz="1000" kern="100">
                        <a:effectLst/>
                        <a:latin typeface="Arial" panose="020B0604020202020204" pitchFamily="34" charset="0"/>
                        <a:ea typeface="Aptos" panose="020B0004020202020204" pitchFamily="34" charset="0"/>
                      </a:endParaRPr>
                    </a:p>
                  </a:txBody>
                  <a:tcPr marL="57239" marR="57239" marT="0" marB="0" anchor="ctr"/>
                </a:tc>
                <a:tc>
                  <a:txBody>
                    <a:bodyPr/>
                    <a:lstStyle/>
                    <a:p>
                      <a:pPr algn="r">
                        <a:lnSpc>
                          <a:spcPct val="150000"/>
                        </a:lnSpc>
                        <a:spcAft>
                          <a:spcPts val="800"/>
                        </a:spcAft>
                      </a:pPr>
                      <a:r>
                        <a:rPr lang="es-PE" sz="1000" kern="100" dirty="0">
                          <a:effectLst/>
                        </a:rPr>
                        <a:t>S/. 2,000.00</a:t>
                      </a:r>
                      <a:endParaRPr lang="es-ES" sz="1000" kern="100" dirty="0">
                        <a:effectLst/>
                        <a:latin typeface="Arial" panose="020B0604020202020204" pitchFamily="34" charset="0"/>
                        <a:ea typeface="Aptos" panose="020B0004020202020204" pitchFamily="34" charset="0"/>
                      </a:endParaRPr>
                    </a:p>
                  </a:txBody>
                  <a:tcPr marL="57239" marR="57239" marT="0" marB="0" anchor="ctr"/>
                </a:tc>
                <a:extLst>
                  <a:ext uri="{0D108BD9-81ED-4DB2-BD59-A6C34878D82A}">
                    <a16:rowId xmlns:a16="http://schemas.microsoft.com/office/drawing/2014/main" val="358796299"/>
                  </a:ext>
                </a:extLst>
              </a:tr>
              <a:tr h="205528">
                <a:tc>
                  <a:txBody>
                    <a:bodyPr/>
                    <a:lstStyle/>
                    <a:p>
                      <a:pPr>
                        <a:lnSpc>
                          <a:spcPct val="150000"/>
                        </a:lnSpc>
                        <a:spcAft>
                          <a:spcPts val="800"/>
                        </a:spcAft>
                      </a:pPr>
                      <a:r>
                        <a:rPr lang="es-PE" sz="1000" kern="100">
                          <a:effectLst/>
                        </a:rPr>
                        <a:t>Soporte técnico</a:t>
                      </a:r>
                      <a:endParaRPr lang="es-ES" sz="1000" kern="100">
                        <a:effectLst/>
                        <a:latin typeface="Arial" panose="020B0604020202020204" pitchFamily="34" charset="0"/>
                        <a:ea typeface="Aptos" panose="020B0004020202020204" pitchFamily="34" charset="0"/>
                      </a:endParaRPr>
                    </a:p>
                  </a:txBody>
                  <a:tcPr marL="57239" marR="57239" marT="0" marB="0"/>
                </a:tc>
                <a:tc>
                  <a:txBody>
                    <a:bodyPr/>
                    <a:lstStyle/>
                    <a:p>
                      <a:pPr algn="ctr">
                        <a:lnSpc>
                          <a:spcPct val="150000"/>
                        </a:lnSpc>
                        <a:spcAft>
                          <a:spcPts val="800"/>
                        </a:spcAft>
                      </a:pPr>
                      <a:r>
                        <a:rPr lang="es-PE" sz="1000" kern="100">
                          <a:effectLst/>
                        </a:rPr>
                        <a:t>1</a:t>
                      </a:r>
                      <a:endParaRPr lang="es-ES" sz="1000" kern="100">
                        <a:effectLst/>
                        <a:latin typeface="Arial" panose="020B0604020202020204" pitchFamily="34" charset="0"/>
                        <a:ea typeface="Aptos" panose="020B0004020202020204" pitchFamily="34" charset="0"/>
                      </a:endParaRPr>
                    </a:p>
                  </a:txBody>
                  <a:tcPr marL="57239" marR="57239" marT="0" marB="0" anchor="ctr"/>
                </a:tc>
                <a:tc>
                  <a:txBody>
                    <a:bodyPr/>
                    <a:lstStyle/>
                    <a:p>
                      <a:pPr algn="r">
                        <a:lnSpc>
                          <a:spcPct val="150000"/>
                        </a:lnSpc>
                        <a:spcAft>
                          <a:spcPts val="800"/>
                        </a:spcAft>
                      </a:pPr>
                      <a:r>
                        <a:rPr lang="es-PE" sz="1000" kern="100">
                          <a:effectLst/>
                        </a:rPr>
                        <a:t>S/. 1,200.00</a:t>
                      </a:r>
                      <a:endParaRPr lang="es-ES" sz="1000" kern="100">
                        <a:effectLst/>
                        <a:latin typeface="Arial" panose="020B0604020202020204" pitchFamily="34" charset="0"/>
                        <a:ea typeface="Aptos" panose="020B0004020202020204" pitchFamily="34" charset="0"/>
                      </a:endParaRPr>
                    </a:p>
                  </a:txBody>
                  <a:tcPr marL="57239" marR="57239" marT="0" marB="0" anchor="ctr"/>
                </a:tc>
                <a:tc>
                  <a:txBody>
                    <a:bodyPr/>
                    <a:lstStyle/>
                    <a:p>
                      <a:pPr algn="r">
                        <a:lnSpc>
                          <a:spcPct val="150000"/>
                        </a:lnSpc>
                        <a:spcAft>
                          <a:spcPts val="800"/>
                        </a:spcAft>
                      </a:pPr>
                      <a:r>
                        <a:rPr lang="es-PE" sz="1000" kern="100">
                          <a:effectLst/>
                        </a:rPr>
                        <a:t>S/. 1,200.00</a:t>
                      </a:r>
                      <a:endParaRPr lang="es-ES" sz="1000" kern="100">
                        <a:effectLst/>
                        <a:latin typeface="Arial" panose="020B0604020202020204" pitchFamily="34" charset="0"/>
                        <a:ea typeface="Aptos" panose="020B0004020202020204" pitchFamily="34" charset="0"/>
                      </a:endParaRPr>
                    </a:p>
                  </a:txBody>
                  <a:tcPr marL="57239" marR="57239" marT="0" marB="0" anchor="ctr"/>
                </a:tc>
                <a:extLst>
                  <a:ext uri="{0D108BD9-81ED-4DB2-BD59-A6C34878D82A}">
                    <a16:rowId xmlns:a16="http://schemas.microsoft.com/office/drawing/2014/main" val="1615342323"/>
                  </a:ext>
                </a:extLst>
              </a:tr>
              <a:tr h="434481">
                <a:tc>
                  <a:txBody>
                    <a:bodyPr/>
                    <a:lstStyle/>
                    <a:p>
                      <a:pPr>
                        <a:lnSpc>
                          <a:spcPct val="150000"/>
                        </a:lnSpc>
                        <a:spcAft>
                          <a:spcPts val="800"/>
                        </a:spcAft>
                      </a:pPr>
                      <a:r>
                        <a:rPr lang="es-PE" sz="1000" kern="100">
                          <a:effectLst/>
                        </a:rPr>
                        <a:t>Servicios en la nube</a:t>
                      </a:r>
                      <a:endParaRPr lang="es-ES" sz="1000" kern="100">
                        <a:effectLst/>
                        <a:latin typeface="Arial" panose="020B0604020202020204" pitchFamily="34" charset="0"/>
                        <a:ea typeface="Aptos" panose="020B0004020202020204" pitchFamily="34" charset="0"/>
                      </a:endParaRPr>
                    </a:p>
                  </a:txBody>
                  <a:tcPr marL="57239" marR="57239" marT="0" marB="0"/>
                </a:tc>
                <a:tc>
                  <a:txBody>
                    <a:bodyPr/>
                    <a:lstStyle/>
                    <a:p>
                      <a:pPr algn="ctr">
                        <a:lnSpc>
                          <a:spcPct val="150000"/>
                        </a:lnSpc>
                        <a:spcAft>
                          <a:spcPts val="800"/>
                        </a:spcAft>
                      </a:pPr>
                      <a:r>
                        <a:rPr lang="es-PE" sz="1000" kern="100">
                          <a:effectLst/>
                        </a:rPr>
                        <a:t>1</a:t>
                      </a:r>
                      <a:endParaRPr lang="es-ES" sz="1000" kern="100">
                        <a:effectLst/>
                        <a:latin typeface="Arial" panose="020B0604020202020204" pitchFamily="34" charset="0"/>
                        <a:ea typeface="Aptos" panose="020B0004020202020204" pitchFamily="34" charset="0"/>
                      </a:endParaRPr>
                    </a:p>
                  </a:txBody>
                  <a:tcPr marL="57239" marR="57239" marT="0" marB="0" anchor="ctr"/>
                </a:tc>
                <a:tc>
                  <a:txBody>
                    <a:bodyPr/>
                    <a:lstStyle/>
                    <a:p>
                      <a:pPr algn="r">
                        <a:lnSpc>
                          <a:spcPct val="150000"/>
                        </a:lnSpc>
                        <a:spcAft>
                          <a:spcPts val="800"/>
                        </a:spcAft>
                      </a:pPr>
                      <a:r>
                        <a:rPr lang="es-PE" sz="1000" kern="100">
                          <a:effectLst/>
                        </a:rPr>
                        <a:t>S/. 200.00</a:t>
                      </a:r>
                      <a:endParaRPr lang="es-ES" sz="1000" kern="100">
                        <a:effectLst/>
                        <a:latin typeface="Arial" panose="020B0604020202020204" pitchFamily="34" charset="0"/>
                        <a:ea typeface="Aptos" panose="020B0004020202020204" pitchFamily="34" charset="0"/>
                      </a:endParaRPr>
                    </a:p>
                  </a:txBody>
                  <a:tcPr marL="57239" marR="57239" marT="0" marB="0" anchor="ctr"/>
                </a:tc>
                <a:tc>
                  <a:txBody>
                    <a:bodyPr/>
                    <a:lstStyle/>
                    <a:p>
                      <a:pPr algn="r">
                        <a:lnSpc>
                          <a:spcPct val="150000"/>
                        </a:lnSpc>
                        <a:spcAft>
                          <a:spcPts val="800"/>
                        </a:spcAft>
                      </a:pPr>
                      <a:r>
                        <a:rPr lang="es-PE" sz="1000" kern="100">
                          <a:effectLst/>
                        </a:rPr>
                        <a:t>S/. 200.00</a:t>
                      </a:r>
                      <a:endParaRPr lang="es-ES" sz="1000" kern="100">
                        <a:effectLst/>
                        <a:latin typeface="Arial" panose="020B0604020202020204" pitchFamily="34" charset="0"/>
                        <a:ea typeface="Aptos" panose="020B0004020202020204" pitchFamily="34" charset="0"/>
                      </a:endParaRPr>
                    </a:p>
                  </a:txBody>
                  <a:tcPr marL="57239" marR="57239" marT="0" marB="0" anchor="ctr"/>
                </a:tc>
                <a:extLst>
                  <a:ext uri="{0D108BD9-81ED-4DB2-BD59-A6C34878D82A}">
                    <a16:rowId xmlns:a16="http://schemas.microsoft.com/office/drawing/2014/main" val="2964090241"/>
                  </a:ext>
                </a:extLst>
              </a:tr>
              <a:tr h="205528">
                <a:tc>
                  <a:txBody>
                    <a:bodyPr/>
                    <a:lstStyle/>
                    <a:p>
                      <a:pPr>
                        <a:lnSpc>
                          <a:spcPct val="150000"/>
                        </a:lnSpc>
                        <a:spcAft>
                          <a:spcPts val="800"/>
                        </a:spcAft>
                      </a:pPr>
                      <a:r>
                        <a:rPr lang="es-PE" sz="1000" kern="100" dirty="0">
                          <a:effectLst/>
                        </a:rPr>
                        <a:t>Total General</a:t>
                      </a:r>
                      <a:endParaRPr lang="es-ES" sz="1000" kern="100" dirty="0">
                        <a:effectLst/>
                        <a:latin typeface="Arial" panose="020B0604020202020204" pitchFamily="34" charset="0"/>
                        <a:ea typeface="Aptos" panose="020B0004020202020204" pitchFamily="34" charset="0"/>
                      </a:endParaRPr>
                    </a:p>
                  </a:txBody>
                  <a:tcPr marL="57239" marR="57239" marT="0" marB="0"/>
                </a:tc>
                <a:tc>
                  <a:txBody>
                    <a:bodyPr/>
                    <a:lstStyle/>
                    <a:p>
                      <a:pPr>
                        <a:lnSpc>
                          <a:spcPct val="150000"/>
                        </a:lnSpc>
                        <a:spcAft>
                          <a:spcPts val="800"/>
                        </a:spcAft>
                      </a:pPr>
                      <a:r>
                        <a:rPr lang="es-PE" sz="1000" kern="100">
                          <a:effectLst/>
                        </a:rPr>
                        <a:t> </a:t>
                      </a:r>
                      <a:endParaRPr lang="es-ES" sz="1000" kern="100">
                        <a:effectLst/>
                        <a:latin typeface="Arial" panose="020B0604020202020204" pitchFamily="34" charset="0"/>
                        <a:ea typeface="Aptos" panose="020B0004020202020204" pitchFamily="34" charset="0"/>
                      </a:endParaRPr>
                    </a:p>
                  </a:txBody>
                  <a:tcPr marL="57239" marR="57239" marT="0" marB="0"/>
                </a:tc>
                <a:tc>
                  <a:txBody>
                    <a:bodyPr/>
                    <a:lstStyle/>
                    <a:p>
                      <a:pPr>
                        <a:lnSpc>
                          <a:spcPct val="150000"/>
                        </a:lnSpc>
                        <a:spcAft>
                          <a:spcPts val="800"/>
                        </a:spcAft>
                      </a:pPr>
                      <a:r>
                        <a:rPr lang="es-PE" sz="1000" kern="100">
                          <a:effectLst/>
                        </a:rPr>
                        <a:t> </a:t>
                      </a:r>
                      <a:endParaRPr lang="es-ES" sz="1000" kern="100">
                        <a:effectLst/>
                        <a:latin typeface="Arial" panose="020B0604020202020204" pitchFamily="34" charset="0"/>
                        <a:ea typeface="Aptos" panose="020B0004020202020204" pitchFamily="34" charset="0"/>
                      </a:endParaRPr>
                    </a:p>
                  </a:txBody>
                  <a:tcPr marL="57239" marR="57239" marT="0" marB="0"/>
                </a:tc>
                <a:tc>
                  <a:txBody>
                    <a:bodyPr/>
                    <a:lstStyle/>
                    <a:p>
                      <a:pPr algn="r">
                        <a:lnSpc>
                          <a:spcPct val="150000"/>
                        </a:lnSpc>
                        <a:spcAft>
                          <a:spcPts val="800"/>
                        </a:spcAft>
                      </a:pPr>
                      <a:r>
                        <a:rPr lang="es-PE" sz="1000" kern="100" dirty="0">
                          <a:effectLst/>
                        </a:rPr>
                        <a:t>S/. 3,400.00</a:t>
                      </a:r>
                      <a:endParaRPr lang="es-ES" sz="1000" kern="100" dirty="0">
                        <a:effectLst/>
                        <a:latin typeface="Arial" panose="020B0604020202020204" pitchFamily="34" charset="0"/>
                        <a:ea typeface="Aptos" panose="020B0004020202020204" pitchFamily="34" charset="0"/>
                      </a:endParaRPr>
                    </a:p>
                  </a:txBody>
                  <a:tcPr marL="57239" marR="57239" marT="0" marB="0"/>
                </a:tc>
                <a:extLst>
                  <a:ext uri="{0D108BD9-81ED-4DB2-BD59-A6C34878D82A}">
                    <a16:rowId xmlns:a16="http://schemas.microsoft.com/office/drawing/2014/main" val="3744650946"/>
                  </a:ext>
                </a:extLst>
              </a:tr>
            </a:tbl>
          </a:graphicData>
        </a:graphic>
      </p:graphicFrame>
      <p:sp>
        <p:nvSpPr>
          <p:cNvPr id="14" name="CuadroTexto 13">
            <a:extLst>
              <a:ext uri="{FF2B5EF4-FFF2-40B4-BE49-F238E27FC236}">
                <a16:creationId xmlns:a16="http://schemas.microsoft.com/office/drawing/2014/main" id="{2986A209-F10D-3125-38AB-87435E158997}"/>
              </a:ext>
            </a:extLst>
          </p:cNvPr>
          <p:cNvSpPr txBox="1"/>
          <p:nvPr/>
        </p:nvSpPr>
        <p:spPr>
          <a:xfrm>
            <a:off x="5869008" y="1047527"/>
            <a:ext cx="4501679" cy="338554"/>
          </a:xfrm>
          <a:prstGeom prst="rect">
            <a:avLst/>
          </a:prstGeom>
          <a:noFill/>
        </p:spPr>
        <p:txBody>
          <a:bodyPr wrap="square" rtlCol="0">
            <a:spAutoFit/>
          </a:bodyPr>
          <a:lstStyle/>
          <a:p>
            <a:pPr algn="just"/>
            <a:r>
              <a:rPr lang="es-ES" sz="1600" b="1" dirty="0"/>
              <a:t>Recursos Humanos</a:t>
            </a:r>
            <a:endParaRPr lang="es-PE" sz="1600" dirty="0"/>
          </a:p>
        </p:txBody>
      </p:sp>
      <p:sp>
        <p:nvSpPr>
          <p:cNvPr id="15" name="CuadroTexto 14">
            <a:extLst>
              <a:ext uri="{FF2B5EF4-FFF2-40B4-BE49-F238E27FC236}">
                <a16:creationId xmlns:a16="http://schemas.microsoft.com/office/drawing/2014/main" id="{42ABC30C-24AD-5B58-4845-10EA0CF23494}"/>
              </a:ext>
            </a:extLst>
          </p:cNvPr>
          <p:cNvSpPr txBox="1"/>
          <p:nvPr/>
        </p:nvSpPr>
        <p:spPr>
          <a:xfrm>
            <a:off x="5869008" y="3039281"/>
            <a:ext cx="4501679" cy="338554"/>
          </a:xfrm>
          <a:prstGeom prst="rect">
            <a:avLst/>
          </a:prstGeom>
          <a:noFill/>
        </p:spPr>
        <p:txBody>
          <a:bodyPr wrap="square" rtlCol="0">
            <a:spAutoFit/>
          </a:bodyPr>
          <a:lstStyle/>
          <a:p>
            <a:pPr algn="just"/>
            <a:r>
              <a:rPr lang="es-ES" sz="1600" b="1" dirty="0"/>
              <a:t>Resumen</a:t>
            </a:r>
            <a:endParaRPr lang="es-PE" sz="1600" dirty="0"/>
          </a:p>
        </p:txBody>
      </p:sp>
      <p:graphicFrame>
        <p:nvGraphicFramePr>
          <p:cNvPr id="16" name="Tabla 15">
            <a:extLst>
              <a:ext uri="{FF2B5EF4-FFF2-40B4-BE49-F238E27FC236}">
                <a16:creationId xmlns:a16="http://schemas.microsoft.com/office/drawing/2014/main" id="{55440E6D-0E3A-ADB6-6B40-6FB5FA00BDA4}"/>
              </a:ext>
            </a:extLst>
          </p:cNvPr>
          <p:cNvGraphicFramePr>
            <a:graphicFrameLocks noGrp="1"/>
          </p:cNvGraphicFramePr>
          <p:nvPr>
            <p:extLst>
              <p:ext uri="{D42A27DB-BD31-4B8C-83A1-F6EECF244321}">
                <p14:modId xmlns:p14="http://schemas.microsoft.com/office/powerpoint/2010/main" val="1132954481"/>
              </p:ext>
            </p:extLst>
          </p:nvPr>
        </p:nvGraphicFramePr>
        <p:xfrm>
          <a:off x="5869008" y="1462317"/>
          <a:ext cx="4501680" cy="1051064"/>
        </p:xfrm>
        <a:graphic>
          <a:graphicData uri="http://schemas.openxmlformats.org/drawingml/2006/table">
            <a:tbl>
              <a:tblPr firstRow="1" firstCol="1" bandRow="1">
                <a:tableStyleId>{5C22544A-7EE6-4342-B048-85BDC9FD1C3A}</a:tableStyleId>
              </a:tblPr>
              <a:tblGrid>
                <a:gridCol w="1125155">
                  <a:extLst>
                    <a:ext uri="{9D8B030D-6E8A-4147-A177-3AD203B41FA5}">
                      <a16:colId xmlns:a16="http://schemas.microsoft.com/office/drawing/2014/main" val="3420665728"/>
                    </a:ext>
                  </a:extLst>
                </a:gridCol>
                <a:gridCol w="1125155">
                  <a:extLst>
                    <a:ext uri="{9D8B030D-6E8A-4147-A177-3AD203B41FA5}">
                      <a16:colId xmlns:a16="http://schemas.microsoft.com/office/drawing/2014/main" val="1142332789"/>
                    </a:ext>
                  </a:extLst>
                </a:gridCol>
                <a:gridCol w="1125685">
                  <a:extLst>
                    <a:ext uri="{9D8B030D-6E8A-4147-A177-3AD203B41FA5}">
                      <a16:colId xmlns:a16="http://schemas.microsoft.com/office/drawing/2014/main" val="1577864589"/>
                    </a:ext>
                  </a:extLst>
                </a:gridCol>
                <a:gridCol w="1125685">
                  <a:extLst>
                    <a:ext uri="{9D8B030D-6E8A-4147-A177-3AD203B41FA5}">
                      <a16:colId xmlns:a16="http://schemas.microsoft.com/office/drawing/2014/main" val="4210795825"/>
                    </a:ext>
                  </a:extLst>
                </a:gridCol>
              </a:tblGrid>
              <a:tr h="205528">
                <a:tc>
                  <a:txBody>
                    <a:bodyPr/>
                    <a:lstStyle/>
                    <a:p>
                      <a:pPr algn="ctr">
                        <a:lnSpc>
                          <a:spcPct val="150000"/>
                        </a:lnSpc>
                        <a:spcAft>
                          <a:spcPts val="800"/>
                        </a:spcAft>
                      </a:pPr>
                      <a:r>
                        <a:rPr lang="es-PE" sz="1000" kern="100">
                          <a:effectLst/>
                        </a:rPr>
                        <a:t>Recursos</a:t>
                      </a:r>
                      <a:endParaRPr lang="es-ES" sz="1000" kern="100">
                        <a:effectLst/>
                        <a:latin typeface="Arial" panose="020B0604020202020204" pitchFamily="34" charset="0"/>
                        <a:ea typeface="Aptos" panose="020B0004020202020204" pitchFamily="34" charset="0"/>
                      </a:endParaRPr>
                    </a:p>
                  </a:txBody>
                  <a:tcPr marL="57238" marR="57238" marT="0" marB="0"/>
                </a:tc>
                <a:tc>
                  <a:txBody>
                    <a:bodyPr/>
                    <a:lstStyle/>
                    <a:p>
                      <a:pPr algn="ctr">
                        <a:lnSpc>
                          <a:spcPct val="150000"/>
                        </a:lnSpc>
                        <a:spcAft>
                          <a:spcPts val="800"/>
                        </a:spcAft>
                      </a:pPr>
                      <a:r>
                        <a:rPr lang="es-PE" sz="1000" kern="100">
                          <a:effectLst/>
                        </a:rPr>
                        <a:t>Cantidad</a:t>
                      </a:r>
                      <a:endParaRPr lang="es-ES" sz="1000" kern="100">
                        <a:effectLst/>
                        <a:latin typeface="Arial" panose="020B0604020202020204" pitchFamily="34" charset="0"/>
                        <a:ea typeface="Aptos" panose="020B0004020202020204" pitchFamily="34" charset="0"/>
                      </a:endParaRPr>
                    </a:p>
                  </a:txBody>
                  <a:tcPr marL="57238" marR="57238" marT="0" marB="0"/>
                </a:tc>
                <a:tc>
                  <a:txBody>
                    <a:bodyPr/>
                    <a:lstStyle/>
                    <a:p>
                      <a:pPr algn="ctr">
                        <a:lnSpc>
                          <a:spcPct val="150000"/>
                        </a:lnSpc>
                        <a:spcAft>
                          <a:spcPts val="800"/>
                        </a:spcAft>
                      </a:pPr>
                      <a:r>
                        <a:rPr lang="es-PE" sz="1000" kern="100">
                          <a:effectLst/>
                        </a:rPr>
                        <a:t>Precio Unitario</a:t>
                      </a:r>
                      <a:endParaRPr lang="es-ES" sz="1000" kern="100">
                        <a:effectLst/>
                        <a:latin typeface="Arial" panose="020B0604020202020204" pitchFamily="34" charset="0"/>
                        <a:ea typeface="Aptos" panose="020B0004020202020204" pitchFamily="34" charset="0"/>
                      </a:endParaRPr>
                    </a:p>
                  </a:txBody>
                  <a:tcPr marL="57238" marR="57238" marT="0" marB="0"/>
                </a:tc>
                <a:tc>
                  <a:txBody>
                    <a:bodyPr/>
                    <a:lstStyle/>
                    <a:p>
                      <a:pPr algn="ctr">
                        <a:lnSpc>
                          <a:spcPct val="150000"/>
                        </a:lnSpc>
                        <a:spcAft>
                          <a:spcPts val="800"/>
                        </a:spcAft>
                      </a:pPr>
                      <a:r>
                        <a:rPr lang="es-PE" sz="1000" kern="100">
                          <a:effectLst/>
                        </a:rPr>
                        <a:t>Total</a:t>
                      </a:r>
                      <a:endParaRPr lang="es-ES" sz="1000" kern="100">
                        <a:effectLst/>
                        <a:latin typeface="Arial" panose="020B0604020202020204" pitchFamily="34" charset="0"/>
                        <a:ea typeface="Aptos" panose="020B0004020202020204" pitchFamily="34" charset="0"/>
                      </a:endParaRPr>
                    </a:p>
                  </a:txBody>
                  <a:tcPr marL="57238" marR="57238" marT="0" marB="0"/>
                </a:tc>
                <a:extLst>
                  <a:ext uri="{0D108BD9-81ED-4DB2-BD59-A6C34878D82A}">
                    <a16:rowId xmlns:a16="http://schemas.microsoft.com/office/drawing/2014/main" val="452337570"/>
                  </a:ext>
                </a:extLst>
              </a:tr>
              <a:tr h="205528">
                <a:tc>
                  <a:txBody>
                    <a:bodyPr/>
                    <a:lstStyle/>
                    <a:p>
                      <a:pPr>
                        <a:lnSpc>
                          <a:spcPct val="150000"/>
                        </a:lnSpc>
                        <a:spcAft>
                          <a:spcPts val="800"/>
                        </a:spcAft>
                      </a:pPr>
                      <a:r>
                        <a:rPr lang="es-PE" sz="1000" kern="100">
                          <a:effectLst/>
                        </a:rPr>
                        <a:t>Desarrollador</a:t>
                      </a:r>
                      <a:endParaRPr lang="es-ES" sz="1000" kern="100">
                        <a:effectLst/>
                        <a:latin typeface="Arial" panose="020B0604020202020204" pitchFamily="34" charset="0"/>
                        <a:ea typeface="Aptos" panose="020B0004020202020204" pitchFamily="34" charset="0"/>
                      </a:endParaRPr>
                    </a:p>
                  </a:txBody>
                  <a:tcPr marL="57238" marR="57238" marT="0" marB="0"/>
                </a:tc>
                <a:tc>
                  <a:txBody>
                    <a:bodyPr/>
                    <a:lstStyle/>
                    <a:p>
                      <a:pPr algn="ctr">
                        <a:lnSpc>
                          <a:spcPct val="150000"/>
                        </a:lnSpc>
                        <a:spcAft>
                          <a:spcPts val="800"/>
                        </a:spcAft>
                      </a:pPr>
                      <a:r>
                        <a:rPr lang="es-PE" sz="1000" kern="100">
                          <a:effectLst/>
                        </a:rPr>
                        <a:t>1</a:t>
                      </a:r>
                      <a:endParaRPr lang="es-ES" sz="1000" kern="100">
                        <a:effectLst/>
                        <a:latin typeface="Arial" panose="020B0604020202020204" pitchFamily="34" charset="0"/>
                        <a:ea typeface="Aptos" panose="020B0004020202020204" pitchFamily="34" charset="0"/>
                      </a:endParaRPr>
                    </a:p>
                  </a:txBody>
                  <a:tcPr marL="57238" marR="57238" marT="0" marB="0" anchor="ctr"/>
                </a:tc>
                <a:tc>
                  <a:txBody>
                    <a:bodyPr/>
                    <a:lstStyle/>
                    <a:p>
                      <a:pPr algn="r">
                        <a:lnSpc>
                          <a:spcPct val="150000"/>
                        </a:lnSpc>
                        <a:spcAft>
                          <a:spcPts val="800"/>
                        </a:spcAft>
                      </a:pPr>
                      <a:r>
                        <a:rPr lang="es-PE" sz="1000" kern="100">
                          <a:effectLst/>
                        </a:rPr>
                        <a:t>S/. 500.00</a:t>
                      </a:r>
                      <a:endParaRPr lang="es-ES" sz="1000" kern="100">
                        <a:effectLst/>
                        <a:latin typeface="Arial" panose="020B0604020202020204" pitchFamily="34" charset="0"/>
                        <a:ea typeface="Aptos" panose="020B0004020202020204" pitchFamily="34" charset="0"/>
                      </a:endParaRPr>
                    </a:p>
                  </a:txBody>
                  <a:tcPr marL="57238" marR="57238" marT="0" marB="0" anchor="ctr"/>
                </a:tc>
                <a:tc>
                  <a:txBody>
                    <a:bodyPr/>
                    <a:lstStyle/>
                    <a:p>
                      <a:pPr algn="r">
                        <a:lnSpc>
                          <a:spcPct val="150000"/>
                        </a:lnSpc>
                        <a:spcAft>
                          <a:spcPts val="800"/>
                        </a:spcAft>
                      </a:pPr>
                      <a:r>
                        <a:rPr lang="es-PE" sz="1000" kern="100">
                          <a:effectLst/>
                        </a:rPr>
                        <a:t>S/. 500.00</a:t>
                      </a:r>
                      <a:endParaRPr lang="es-ES" sz="1000" kern="100">
                        <a:effectLst/>
                        <a:latin typeface="Arial" panose="020B0604020202020204" pitchFamily="34" charset="0"/>
                        <a:ea typeface="Aptos" panose="020B0004020202020204" pitchFamily="34" charset="0"/>
                      </a:endParaRPr>
                    </a:p>
                  </a:txBody>
                  <a:tcPr marL="57238" marR="57238" marT="0" marB="0" anchor="ctr"/>
                </a:tc>
                <a:extLst>
                  <a:ext uri="{0D108BD9-81ED-4DB2-BD59-A6C34878D82A}">
                    <a16:rowId xmlns:a16="http://schemas.microsoft.com/office/drawing/2014/main" val="1770944309"/>
                  </a:ext>
                </a:extLst>
              </a:tr>
              <a:tr h="434480">
                <a:tc>
                  <a:txBody>
                    <a:bodyPr/>
                    <a:lstStyle/>
                    <a:p>
                      <a:pPr>
                        <a:lnSpc>
                          <a:spcPct val="150000"/>
                        </a:lnSpc>
                        <a:spcAft>
                          <a:spcPts val="800"/>
                        </a:spcAft>
                      </a:pPr>
                      <a:r>
                        <a:rPr lang="es-PE" sz="1000" kern="100">
                          <a:effectLst/>
                        </a:rPr>
                        <a:t>Gestor de base de datos</a:t>
                      </a:r>
                      <a:endParaRPr lang="es-ES" sz="1000" kern="100">
                        <a:effectLst/>
                        <a:latin typeface="Arial" panose="020B0604020202020204" pitchFamily="34" charset="0"/>
                        <a:ea typeface="Aptos" panose="020B0004020202020204" pitchFamily="34" charset="0"/>
                      </a:endParaRPr>
                    </a:p>
                  </a:txBody>
                  <a:tcPr marL="57238" marR="57238" marT="0" marB="0"/>
                </a:tc>
                <a:tc>
                  <a:txBody>
                    <a:bodyPr/>
                    <a:lstStyle/>
                    <a:p>
                      <a:pPr algn="ctr">
                        <a:lnSpc>
                          <a:spcPct val="150000"/>
                        </a:lnSpc>
                        <a:spcAft>
                          <a:spcPts val="800"/>
                        </a:spcAft>
                      </a:pPr>
                      <a:r>
                        <a:rPr lang="es-PE" sz="1000" kern="100">
                          <a:effectLst/>
                        </a:rPr>
                        <a:t>1</a:t>
                      </a:r>
                      <a:endParaRPr lang="es-ES" sz="1000" kern="100">
                        <a:effectLst/>
                        <a:latin typeface="Arial" panose="020B0604020202020204" pitchFamily="34" charset="0"/>
                        <a:ea typeface="Aptos" panose="020B0004020202020204" pitchFamily="34" charset="0"/>
                      </a:endParaRPr>
                    </a:p>
                  </a:txBody>
                  <a:tcPr marL="57238" marR="57238" marT="0" marB="0" anchor="ctr"/>
                </a:tc>
                <a:tc>
                  <a:txBody>
                    <a:bodyPr/>
                    <a:lstStyle/>
                    <a:p>
                      <a:pPr algn="r">
                        <a:lnSpc>
                          <a:spcPct val="150000"/>
                        </a:lnSpc>
                        <a:spcAft>
                          <a:spcPts val="800"/>
                        </a:spcAft>
                      </a:pPr>
                      <a:r>
                        <a:rPr lang="es-PE" sz="1000" kern="100">
                          <a:effectLst/>
                        </a:rPr>
                        <a:t>S/. 500.00</a:t>
                      </a:r>
                      <a:endParaRPr lang="es-ES" sz="1000" kern="100">
                        <a:effectLst/>
                        <a:latin typeface="Arial" panose="020B0604020202020204" pitchFamily="34" charset="0"/>
                        <a:ea typeface="Aptos" panose="020B0004020202020204" pitchFamily="34" charset="0"/>
                      </a:endParaRPr>
                    </a:p>
                  </a:txBody>
                  <a:tcPr marL="57238" marR="57238" marT="0" marB="0" anchor="ctr"/>
                </a:tc>
                <a:tc>
                  <a:txBody>
                    <a:bodyPr/>
                    <a:lstStyle/>
                    <a:p>
                      <a:pPr algn="r">
                        <a:lnSpc>
                          <a:spcPct val="150000"/>
                        </a:lnSpc>
                        <a:spcAft>
                          <a:spcPts val="800"/>
                        </a:spcAft>
                      </a:pPr>
                      <a:r>
                        <a:rPr lang="es-PE" sz="1000" kern="100">
                          <a:effectLst/>
                        </a:rPr>
                        <a:t>S/. 500.00</a:t>
                      </a:r>
                      <a:endParaRPr lang="es-ES" sz="1000" kern="100">
                        <a:effectLst/>
                        <a:latin typeface="Arial" panose="020B0604020202020204" pitchFamily="34" charset="0"/>
                        <a:ea typeface="Aptos" panose="020B0004020202020204" pitchFamily="34" charset="0"/>
                      </a:endParaRPr>
                    </a:p>
                  </a:txBody>
                  <a:tcPr marL="57238" marR="57238" marT="0" marB="0" anchor="ctr"/>
                </a:tc>
                <a:extLst>
                  <a:ext uri="{0D108BD9-81ED-4DB2-BD59-A6C34878D82A}">
                    <a16:rowId xmlns:a16="http://schemas.microsoft.com/office/drawing/2014/main" val="680211610"/>
                  </a:ext>
                </a:extLst>
              </a:tr>
              <a:tr h="205528">
                <a:tc>
                  <a:txBody>
                    <a:bodyPr/>
                    <a:lstStyle/>
                    <a:p>
                      <a:pPr>
                        <a:lnSpc>
                          <a:spcPct val="150000"/>
                        </a:lnSpc>
                        <a:spcAft>
                          <a:spcPts val="800"/>
                        </a:spcAft>
                      </a:pPr>
                      <a:r>
                        <a:rPr lang="es-PE" sz="1000" kern="100">
                          <a:effectLst/>
                        </a:rPr>
                        <a:t>Total General</a:t>
                      </a:r>
                      <a:endParaRPr lang="es-ES" sz="1000" kern="100">
                        <a:effectLst/>
                        <a:latin typeface="Arial" panose="020B0604020202020204" pitchFamily="34" charset="0"/>
                        <a:ea typeface="Aptos" panose="020B0004020202020204" pitchFamily="34" charset="0"/>
                      </a:endParaRPr>
                    </a:p>
                  </a:txBody>
                  <a:tcPr marL="57238" marR="57238" marT="0" marB="0" anchor="ctr"/>
                </a:tc>
                <a:tc>
                  <a:txBody>
                    <a:bodyPr/>
                    <a:lstStyle/>
                    <a:p>
                      <a:pPr>
                        <a:lnSpc>
                          <a:spcPct val="150000"/>
                        </a:lnSpc>
                        <a:spcAft>
                          <a:spcPts val="800"/>
                        </a:spcAft>
                      </a:pPr>
                      <a:r>
                        <a:rPr lang="es-PE" sz="1000" kern="100">
                          <a:effectLst/>
                        </a:rPr>
                        <a:t> </a:t>
                      </a:r>
                      <a:endParaRPr lang="es-ES" sz="1000" kern="100">
                        <a:effectLst/>
                        <a:latin typeface="Arial" panose="020B0604020202020204" pitchFamily="34" charset="0"/>
                        <a:ea typeface="Aptos" panose="020B0004020202020204" pitchFamily="34" charset="0"/>
                      </a:endParaRPr>
                    </a:p>
                  </a:txBody>
                  <a:tcPr marL="57238" marR="57238" marT="0" marB="0"/>
                </a:tc>
                <a:tc>
                  <a:txBody>
                    <a:bodyPr/>
                    <a:lstStyle/>
                    <a:p>
                      <a:pPr>
                        <a:lnSpc>
                          <a:spcPct val="150000"/>
                        </a:lnSpc>
                        <a:spcAft>
                          <a:spcPts val="800"/>
                        </a:spcAft>
                      </a:pPr>
                      <a:r>
                        <a:rPr lang="es-PE" sz="1000" kern="100">
                          <a:effectLst/>
                        </a:rPr>
                        <a:t> </a:t>
                      </a:r>
                      <a:endParaRPr lang="es-ES" sz="1000" kern="100">
                        <a:effectLst/>
                        <a:latin typeface="Arial" panose="020B0604020202020204" pitchFamily="34" charset="0"/>
                        <a:ea typeface="Aptos" panose="020B0004020202020204" pitchFamily="34" charset="0"/>
                      </a:endParaRPr>
                    </a:p>
                  </a:txBody>
                  <a:tcPr marL="57238" marR="57238" marT="0" marB="0"/>
                </a:tc>
                <a:tc>
                  <a:txBody>
                    <a:bodyPr/>
                    <a:lstStyle/>
                    <a:p>
                      <a:pPr algn="r">
                        <a:lnSpc>
                          <a:spcPct val="150000"/>
                        </a:lnSpc>
                        <a:spcAft>
                          <a:spcPts val="800"/>
                        </a:spcAft>
                      </a:pPr>
                      <a:r>
                        <a:rPr lang="es-PE" sz="1000" kern="100" dirty="0">
                          <a:effectLst/>
                        </a:rPr>
                        <a:t>S/. 1,000.00</a:t>
                      </a:r>
                      <a:endParaRPr lang="es-ES" sz="1000" kern="100" dirty="0">
                        <a:effectLst/>
                        <a:latin typeface="Arial" panose="020B0604020202020204" pitchFamily="34" charset="0"/>
                        <a:ea typeface="Aptos" panose="020B0004020202020204" pitchFamily="34" charset="0"/>
                      </a:endParaRPr>
                    </a:p>
                  </a:txBody>
                  <a:tcPr marL="57238" marR="57238" marT="0" marB="0"/>
                </a:tc>
                <a:extLst>
                  <a:ext uri="{0D108BD9-81ED-4DB2-BD59-A6C34878D82A}">
                    <a16:rowId xmlns:a16="http://schemas.microsoft.com/office/drawing/2014/main" val="331077870"/>
                  </a:ext>
                </a:extLst>
              </a:tr>
            </a:tbl>
          </a:graphicData>
        </a:graphic>
      </p:graphicFrame>
      <p:graphicFrame>
        <p:nvGraphicFramePr>
          <p:cNvPr id="17" name="Tabla 16">
            <a:extLst>
              <a:ext uri="{FF2B5EF4-FFF2-40B4-BE49-F238E27FC236}">
                <a16:creationId xmlns:a16="http://schemas.microsoft.com/office/drawing/2014/main" id="{36EB3A17-1408-F743-2E4E-3E1244F184EE}"/>
              </a:ext>
            </a:extLst>
          </p:cNvPr>
          <p:cNvGraphicFramePr>
            <a:graphicFrameLocks noGrp="1"/>
          </p:cNvGraphicFramePr>
          <p:nvPr>
            <p:extLst>
              <p:ext uri="{D42A27DB-BD31-4B8C-83A1-F6EECF244321}">
                <p14:modId xmlns:p14="http://schemas.microsoft.com/office/powerpoint/2010/main" val="1828348229"/>
              </p:ext>
            </p:extLst>
          </p:nvPr>
        </p:nvGraphicFramePr>
        <p:xfrm>
          <a:off x="5869008" y="3429000"/>
          <a:ext cx="4501679" cy="1026310"/>
        </p:xfrm>
        <a:graphic>
          <a:graphicData uri="http://schemas.openxmlformats.org/drawingml/2006/table">
            <a:tbl>
              <a:tblPr firstRow="1" firstCol="1" bandRow="1">
                <a:tableStyleId>{5C22544A-7EE6-4342-B048-85BDC9FD1C3A}</a:tableStyleId>
              </a:tblPr>
              <a:tblGrid>
                <a:gridCol w="2250575">
                  <a:extLst>
                    <a:ext uri="{9D8B030D-6E8A-4147-A177-3AD203B41FA5}">
                      <a16:colId xmlns:a16="http://schemas.microsoft.com/office/drawing/2014/main" val="2476463453"/>
                    </a:ext>
                  </a:extLst>
                </a:gridCol>
                <a:gridCol w="2251104">
                  <a:extLst>
                    <a:ext uri="{9D8B030D-6E8A-4147-A177-3AD203B41FA5}">
                      <a16:colId xmlns:a16="http://schemas.microsoft.com/office/drawing/2014/main" val="3793919468"/>
                    </a:ext>
                  </a:extLst>
                </a:gridCol>
              </a:tblGrid>
              <a:tr h="205262">
                <a:tc>
                  <a:txBody>
                    <a:bodyPr/>
                    <a:lstStyle/>
                    <a:p>
                      <a:pPr algn="ctr">
                        <a:lnSpc>
                          <a:spcPct val="150000"/>
                        </a:lnSpc>
                        <a:spcAft>
                          <a:spcPts val="800"/>
                        </a:spcAft>
                      </a:pPr>
                      <a:r>
                        <a:rPr lang="es-PE" sz="1000" kern="100">
                          <a:effectLst/>
                        </a:rPr>
                        <a:t>Recursos</a:t>
                      </a:r>
                      <a:endParaRPr lang="es-ES" sz="1000" kern="100">
                        <a:effectLst/>
                        <a:latin typeface="Arial" panose="020B0604020202020204" pitchFamily="34" charset="0"/>
                        <a:ea typeface="Aptos" panose="020B0004020202020204" pitchFamily="34" charset="0"/>
                      </a:endParaRPr>
                    </a:p>
                  </a:txBody>
                  <a:tcPr marL="57164" marR="57164" marT="0" marB="0" anchor="ctr"/>
                </a:tc>
                <a:tc>
                  <a:txBody>
                    <a:bodyPr/>
                    <a:lstStyle/>
                    <a:p>
                      <a:pPr algn="ctr">
                        <a:lnSpc>
                          <a:spcPct val="150000"/>
                        </a:lnSpc>
                        <a:spcAft>
                          <a:spcPts val="800"/>
                        </a:spcAft>
                      </a:pPr>
                      <a:r>
                        <a:rPr lang="es-PE" sz="1000" kern="100" dirty="0">
                          <a:effectLst/>
                        </a:rPr>
                        <a:t>Total</a:t>
                      </a:r>
                      <a:endParaRPr lang="es-ES" sz="1000" kern="100" dirty="0">
                        <a:effectLst/>
                        <a:latin typeface="Arial" panose="020B0604020202020204" pitchFamily="34" charset="0"/>
                        <a:ea typeface="Aptos" panose="020B0004020202020204" pitchFamily="34" charset="0"/>
                      </a:endParaRPr>
                    </a:p>
                  </a:txBody>
                  <a:tcPr marL="57164" marR="57164" marT="0" marB="0" anchor="ctr"/>
                </a:tc>
                <a:extLst>
                  <a:ext uri="{0D108BD9-81ED-4DB2-BD59-A6C34878D82A}">
                    <a16:rowId xmlns:a16="http://schemas.microsoft.com/office/drawing/2014/main" val="521205751"/>
                  </a:ext>
                </a:extLst>
              </a:tr>
              <a:tr h="205262">
                <a:tc>
                  <a:txBody>
                    <a:bodyPr/>
                    <a:lstStyle/>
                    <a:p>
                      <a:pPr>
                        <a:lnSpc>
                          <a:spcPct val="150000"/>
                        </a:lnSpc>
                        <a:spcAft>
                          <a:spcPts val="800"/>
                        </a:spcAft>
                      </a:pPr>
                      <a:r>
                        <a:rPr lang="es-PE" sz="1000" kern="100">
                          <a:effectLst/>
                        </a:rPr>
                        <a:t>Bienes</a:t>
                      </a:r>
                      <a:endParaRPr lang="es-ES" sz="1000" kern="100">
                        <a:effectLst/>
                        <a:latin typeface="Arial" panose="020B0604020202020204" pitchFamily="34" charset="0"/>
                        <a:ea typeface="Aptos" panose="020B0004020202020204" pitchFamily="34" charset="0"/>
                      </a:endParaRPr>
                    </a:p>
                  </a:txBody>
                  <a:tcPr marL="57164" marR="57164" marT="0" marB="0"/>
                </a:tc>
                <a:tc>
                  <a:txBody>
                    <a:bodyPr/>
                    <a:lstStyle/>
                    <a:p>
                      <a:pPr algn="r">
                        <a:lnSpc>
                          <a:spcPct val="150000"/>
                        </a:lnSpc>
                        <a:spcAft>
                          <a:spcPts val="800"/>
                        </a:spcAft>
                      </a:pPr>
                      <a:r>
                        <a:rPr lang="es-PE" sz="1000" kern="100">
                          <a:effectLst/>
                        </a:rPr>
                        <a:t>S/.769.09</a:t>
                      </a:r>
                      <a:endParaRPr lang="es-ES" sz="1000" kern="100">
                        <a:effectLst/>
                        <a:latin typeface="Arial" panose="020B0604020202020204" pitchFamily="34" charset="0"/>
                        <a:ea typeface="Aptos" panose="020B0004020202020204" pitchFamily="34" charset="0"/>
                      </a:endParaRPr>
                    </a:p>
                  </a:txBody>
                  <a:tcPr marL="57164" marR="57164" marT="0" marB="0"/>
                </a:tc>
                <a:extLst>
                  <a:ext uri="{0D108BD9-81ED-4DB2-BD59-A6C34878D82A}">
                    <a16:rowId xmlns:a16="http://schemas.microsoft.com/office/drawing/2014/main" val="4189312681"/>
                  </a:ext>
                </a:extLst>
              </a:tr>
              <a:tr h="205262">
                <a:tc>
                  <a:txBody>
                    <a:bodyPr/>
                    <a:lstStyle/>
                    <a:p>
                      <a:pPr>
                        <a:lnSpc>
                          <a:spcPct val="150000"/>
                        </a:lnSpc>
                        <a:spcAft>
                          <a:spcPts val="800"/>
                        </a:spcAft>
                      </a:pPr>
                      <a:r>
                        <a:rPr lang="es-PE" sz="1000" kern="100">
                          <a:effectLst/>
                        </a:rPr>
                        <a:t>Servicios</a:t>
                      </a:r>
                      <a:endParaRPr lang="es-ES" sz="1000" kern="100">
                        <a:effectLst/>
                        <a:latin typeface="Arial" panose="020B0604020202020204" pitchFamily="34" charset="0"/>
                        <a:ea typeface="Aptos" panose="020B0004020202020204" pitchFamily="34" charset="0"/>
                      </a:endParaRPr>
                    </a:p>
                  </a:txBody>
                  <a:tcPr marL="57164" marR="57164" marT="0" marB="0"/>
                </a:tc>
                <a:tc>
                  <a:txBody>
                    <a:bodyPr/>
                    <a:lstStyle/>
                    <a:p>
                      <a:pPr algn="r">
                        <a:lnSpc>
                          <a:spcPct val="150000"/>
                        </a:lnSpc>
                        <a:spcAft>
                          <a:spcPts val="800"/>
                        </a:spcAft>
                      </a:pPr>
                      <a:r>
                        <a:rPr lang="es-PE" sz="1000" kern="100">
                          <a:effectLst/>
                        </a:rPr>
                        <a:t>S/. 3,400.00</a:t>
                      </a:r>
                      <a:endParaRPr lang="es-ES" sz="1000" kern="100">
                        <a:effectLst/>
                        <a:latin typeface="Arial" panose="020B0604020202020204" pitchFamily="34" charset="0"/>
                        <a:ea typeface="Aptos" panose="020B0004020202020204" pitchFamily="34" charset="0"/>
                      </a:endParaRPr>
                    </a:p>
                  </a:txBody>
                  <a:tcPr marL="57164" marR="57164" marT="0" marB="0"/>
                </a:tc>
                <a:extLst>
                  <a:ext uri="{0D108BD9-81ED-4DB2-BD59-A6C34878D82A}">
                    <a16:rowId xmlns:a16="http://schemas.microsoft.com/office/drawing/2014/main" val="3238273951"/>
                  </a:ext>
                </a:extLst>
              </a:tr>
              <a:tr h="205262">
                <a:tc>
                  <a:txBody>
                    <a:bodyPr/>
                    <a:lstStyle/>
                    <a:p>
                      <a:pPr>
                        <a:lnSpc>
                          <a:spcPct val="150000"/>
                        </a:lnSpc>
                        <a:spcAft>
                          <a:spcPts val="800"/>
                        </a:spcAft>
                      </a:pPr>
                      <a:r>
                        <a:rPr lang="es-PE" sz="1000" kern="100">
                          <a:effectLst/>
                        </a:rPr>
                        <a:t>Recursos Humanos</a:t>
                      </a:r>
                      <a:endParaRPr lang="es-ES" sz="1000" kern="100">
                        <a:effectLst/>
                        <a:latin typeface="Arial" panose="020B0604020202020204" pitchFamily="34" charset="0"/>
                        <a:ea typeface="Aptos" panose="020B0004020202020204" pitchFamily="34" charset="0"/>
                      </a:endParaRPr>
                    </a:p>
                  </a:txBody>
                  <a:tcPr marL="57164" marR="57164" marT="0" marB="0"/>
                </a:tc>
                <a:tc>
                  <a:txBody>
                    <a:bodyPr/>
                    <a:lstStyle/>
                    <a:p>
                      <a:pPr algn="r">
                        <a:lnSpc>
                          <a:spcPct val="150000"/>
                        </a:lnSpc>
                        <a:spcAft>
                          <a:spcPts val="800"/>
                        </a:spcAft>
                      </a:pPr>
                      <a:r>
                        <a:rPr lang="es-PE" sz="1000" kern="100">
                          <a:effectLst/>
                        </a:rPr>
                        <a:t>S/. 1,000.00</a:t>
                      </a:r>
                      <a:endParaRPr lang="es-ES" sz="1000" kern="100">
                        <a:effectLst/>
                        <a:latin typeface="Arial" panose="020B0604020202020204" pitchFamily="34" charset="0"/>
                        <a:ea typeface="Aptos" panose="020B0004020202020204" pitchFamily="34" charset="0"/>
                      </a:endParaRPr>
                    </a:p>
                  </a:txBody>
                  <a:tcPr marL="57164" marR="57164" marT="0" marB="0"/>
                </a:tc>
                <a:extLst>
                  <a:ext uri="{0D108BD9-81ED-4DB2-BD59-A6C34878D82A}">
                    <a16:rowId xmlns:a16="http://schemas.microsoft.com/office/drawing/2014/main" val="3410832911"/>
                  </a:ext>
                </a:extLst>
              </a:tr>
              <a:tr h="205262">
                <a:tc>
                  <a:txBody>
                    <a:bodyPr/>
                    <a:lstStyle/>
                    <a:p>
                      <a:pPr>
                        <a:lnSpc>
                          <a:spcPct val="150000"/>
                        </a:lnSpc>
                        <a:spcAft>
                          <a:spcPts val="800"/>
                        </a:spcAft>
                      </a:pPr>
                      <a:r>
                        <a:rPr lang="es-PE" sz="1000" kern="100">
                          <a:effectLst/>
                        </a:rPr>
                        <a:t>Total General</a:t>
                      </a:r>
                      <a:endParaRPr lang="es-ES" sz="1000" kern="100">
                        <a:effectLst/>
                        <a:latin typeface="Arial" panose="020B0604020202020204" pitchFamily="34" charset="0"/>
                        <a:ea typeface="Aptos" panose="020B0004020202020204" pitchFamily="34" charset="0"/>
                      </a:endParaRPr>
                    </a:p>
                  </a:txBody>
                  <a:tcPr marL="57164" marR="57164" marT="0" marB="0" anchor="ctr"/>
                </a:tc>
                <a:tc>
                  <a:txBody>
                    <a:bodyPr/>
                    <a:lstStyle/>
                    <a:p>
                      <a:pPr algn="r">
                        <a:lnSpc>
                          <a:spcPct val="150000"/>
                        </a:lnSpc>
                        <a:spcAft>
                          <a:spcPts val="800"/>
                        </a:spcAft>
                      </a:pPr>
                      <a:r>
                        <a:rPr lang="es-PE" sz="1000" kern="100" dirty="0">
                          <a:effectLst/>
                        </a:rPr>
                        <a:t>S/. 5,169.09</a:t>
                      </a:r>
                      <a:endParaRPr lang="es-ES" sz="1000" kern="100" dirty="0">
                        <a:effectLst/>
                        <a:latin typeface="Arial" panose="020B0604020202020204" pitchFamily="34" charset="0"/>
                        <a:ea typeface="Aptos" panose="020B0004020202020204" pitchFamily="34" charset="0"/>
                      </a:endParaRPr>
                    </a:p>
                  </a:txBody>
                  <a:tcPr marL="57164" marR="57164" marT="0" marB="0" anchor="ctr"/>
                </a:tc>
                <a:extLst>
                  <a:ext uri="{0D108BD9-81ED-4DB2-BD59-A6C34878D82A}">
                    <a16:rowId xmlns:a16="http://schemas.microsoft.com/office/drawing/2014/main" val="1714790386"/>
                  </a:ext>
                </a:extLst>
              </a:tr>
            </a:tbl>
          </a:graphicData>
        </a:graphic>
      </p:graphicFrame>
    </p:spTree>
    <p:extLst>
      <p:ext uri="{BB962C8B-B14F-4D97-AF65-F5344CB8AC3E}">
        <p14:creationId xmlns:p14="http://schemas.microsoft.com/office/powerpoint/2010/main" val="13202883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4B1885-BB7F-951F-28A7-5CBBD0B2A6CF}"/>
            </a:ext>
          </a:extLst>
        </p:cNvPr>
        <p:cNvGrpSpPr/>
        <p:nvPr/>
      </p:nvGrpSpPr>
      <p:grpSpPr>
        <a:xfrm>
          <a:off x="0" y="0"/>
          <a:ext cx="0" cy="0"/>
          <a:chOff x="0" y="0"/>
          <a:chExt cx="0" cy="0"/>
        </a:xfrm>
      </p:grpSpPr>
      <p:pic>
        <p:nvPicPr>
          <p:cNvPr id="4" name="Imagen 3">
            <a:extLst>
              <a:ext uri="{FF2B5EF4-FFF2-40B4-BE49-F238E27FC236}">
                <a16:creationId xmlns:a16="http://schemas.microsoft.com/office/drawing/2014/main" id="{62DA2F0A-F49B-8279-0987-6C82C6E1C610}"/>
              </a:ext>
            </a:extLst>
          </p:cNvPr>
          <p:cNvPicPr>
            <a:picLocks noGrp="1" noRot="1" noChangeAspect="1" noMove="1" noResize="1" noEditPoints="1" noAdjustHandles="1" noChangeArrowheads="1" noChangeShapeType="1" noCrop="1"/>
          </p:cNvPicPr>
          <p:nvPr/>
        </p:nvPicPr>
        <p:blipFill>
          <a:blip r:embed="rId2"/>
          <a:stretch>
            <a:fillRect/>
          </a:stretch>
        </p:blipFill>
        <p:spPr>
          <a:xfrm>
            <a:off x="0" y="-3939"/>
            <a:ext cx="12191999" cy="6865878"/>
          </a:xfrm>
          <a:prstGeom prst="rect">
            <a:avLst/>
          </a:prstGeom>
        </p:spPr>
      </p:pic>
      <p:pic>
        <p:nvPicPr>
          <p:cNvPr id="8" name="Imagen 7" descr="Logotipo&#10;&#10;Descripción generada automáticamente">
            <a:extLst>
              <a:ext uri="{FF2B5EF4-FFF2-40B4-BE49-F238E27FC236}">
                <a16:creationId xmlns:a16="http://schemas.microsoft.com/office/drawing/2014/main" id="{A946E3EA-8BB6-1783-3393-CF7B3875BEAD}"/>
              </a:ext>
            </a:extLst>
          </p:cNvPr>
          <p:cNvPicPr>
            <a:picLocks noChangeAspect="1"/>
          </p:cNvPicPr>
          <p:nvPr/>
        </p:nvPicPr>
        <p:blipFill>
          <a:blip r:embed="rId3"/>
          <a:stretch>
            <a:fillRect/>
          </a:stretch>
        </p:blipFill>
        <p:spPr>
          <a:xfrm>
            <a:off x="11162634" y="237886"/>
            <a:ext cx="732742" cy="809641"/>
          </a:xfrm>
          <a:prstGeom prst="rect">
            <a:avLst/>
          </a:prstGeom>
          <a:ln>
            <a:noFill/>
          </a:ln>
        </p:spPr>
      </p:pic>
      <p:sp>
        <p:nvSpPr>
          <p:cNvPr id="2" name="Rectángulo 1">
            <a:extLst>
              <a:ext uri="{FF2B5EF4-FFF2-40B4-BE49-F238E27FC236}">
                <a16:creationId xmlns:a16="http://schemas.microsoft.com/office/drawing/2014/main" id="{3E04C9AF-60B0-0447-9A29-855AA683B82C}"/>
              </a:ext>
            </a:extLst>
          </p:cNvPr>
          <p:cNvSpPr/>
          <p:nvPr/>
        </p:nvSpPr>
        <p:spPr>
          <a:xfrm>
            <a:off x="-18815" y="0"/>
            <a:ext cx="432740" cy="6858000"/>
          </a:xfrm>
          <a:prstGeom prst="rect">
            <a:avLst/>
          </a:prstGeom>
          <a:solidFill>
            <a:srgbClr val="E5224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 name="Título 1">
            <a:extLst>
              <a:ext uri="{FF2B5EF4-FFF2-40B4-BE49-F238E27FC236}">
                <a16:creationId xmlns:a16="http://schemas.microsoft.com/office/drawing/2014/main" id="{515BC9E3-1BD6-6ECC-4AE3-1613F75940F1}"/>
              </a:ext>
            </a:extLst>
          </p:cNvPr>
          <p:cNvSpPr txBox="1">
            <a:spLocks/>
          </p:cNvSpPr>
          <p:nvPr/>
        </p:nvSpPr>
        <p:spPr>
          <a:xfrm>
            <a:off x="482743" y="208687"/>
            <a:ext cx="10670483" cy="65955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sz="3600" b="1" u="sng" dirty="0">
                <a:latin typeface="Agenda" panose="02000603040000020004"/>
                <a:cs typeface="Arial" panose="020B0604020202020204" pitchFamily="34" charset="0"/>
              </a:rPr>
              <a:t>Cronograma de Actividades</a:t>
            </a:r>
            <a:endParaRPr lang="es-PE" sz="3000" dirty="0">
              <a:solidFill>
                <a:srgbClr val="333333"/>
              </a:solidFill>
              <a:latin typeface="Agenda" panose="02000603040000020004" pitchFamily="2" charset="0"/>
            </a:endParaRPr>
          </a:p>
        </p:txBody>
      </p:sp>
      <p:pic>
        <p:nvPicPr>
          <p:cNvPr id="7" name="image1.png">
            <a:extLst>
              <a:ext uri="{FF2B5EF4-FFF2-40B4-BE49-F238E27FC236}">
                <a16:creationId xmlns:a16="http://schemas.microsoft.com/office/drawing/2014/main" id="{97DBA3B5-AB79-65B1-FCB0-C84E1DD7C266}"/>
              </a:ext>
            </a:extLst>
          </p:cNvPr>
          <p:cNvPicPr/>
          <p:nvPr/>
        </p:nvPicPr>
        <p:blipFill>
          <a:blip r:embed="rId4"/>
          <a:srcRect/>
          <a:stretch>
            <a:fillRect/>
          </a:stretch>
        </p:blipFill>
        <p:spPr>
          <a:xfrm>
            <a:off x="2141628" y="1080866"/>
            <a:ext cx="7352712" cy="4357230"/>
          </a:xfrm>
          <a:prstGeom prst="rect">
            <a:avLst/>
          </a:prstGeom>
          <a:ln/>
        </p:spPr>
      </p:pic>
      <p:sp>
        <p:nvSpPr>
          <p:cNvPr id="9" name="CuadroTexto 8">
            <a:extLst>
              <a:ext uri="{FF2B5EF4-FFF2-40B4-BE49-F238E27FC236}">
                <a16:creationId xmlns:a16="http://schemas.microsoft.com/office/drawing/2014/main" id="{E3A7608C-2DCD-9C70-F592-F16DBEF8D34E}"/>
              </a:ext>
            </a:extLst>
          </p:cNvPr>
          <p:cNvSpPr txBox="1"/>
          <p:nvPr/>
        </p:nvSpPr>
        <p:spPr>
          <a:xfrm>
            <a:off x="5161867" y="5650722"/>
            <a:ext cx="1312234" cy="338554"/>
          </a:xfrm>
          <a:prstGeom prst="rect">
            <a:avLst/>
          </a:prstGeom>
          <a:noFill/>
        </p:spPr>
        <p:txBody>
          <a:bodyPr wrap="square" rtlCol="0">
            <a:spAutoFit/>
          </a:bodyPr>
          <a:lstStyle/>
          <a:p>
            <a:pPr algn="ctr"/>
            <a:r>
              <a:rPr lang="es-ES" sz="1600" dirty="0"/>
              <a:t>99 Días</a:t>
            </a:r>
          </a:p>
        </p:txBody>
      </p:sp>
    </p:spTree>
    <p:extLst>
      <p:ext uri="{BB962C8B-B14F-4D97-AF65-F5344CB8AC3E}">
        <p14:creationId xmlns:p14="http://schemas.microsoft.com/office/powerpoint/2010/main" val="40830501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79778C-B2BC-9D13-CDF8-654350E2C7C2}"/>
            </a:ext>
          </a:extLst>
        </p:cNvPr>
        <p:cNvGrpSpPr/>
        <p:nvPr/>
      </p:nvGrpSpPr>
      <p:grpSpPr>
        <a:xfrm>
          <a:off x="0" y="0"/>
          <a:ext cx="0" cy="0"/>
          <a:chOff x="0" y="0"/>
          <a:chExt cx="0" cy="0"/>
        </a:xfrm>
      </p:grpSpPr>
      <p:pic>
        <p:nvPicPr>
          <p:cNvPr id="4" name="Imagen 3">
            <a:extLst>
              <a:ext uri="{FF2B5EF4-FFF2-40B4-BE49-F238E27FC236}">
                <a16:creationId xmlns:a16="http://schemas.microsoft.com/office/drawing/2014/main" id="{C798FCDE-39AD-91FA-7B07-E8A81AC39646}"/>
              </a:ext>
            </a:extLst>
          </p:cNvPr>
          <p:cNvPicPr>
            <a:picLocks noGrp="1" noRot="1" noChangeAspect="1" noMove="1" noResize="1" noEditPoints="1" noAdjustHandles="1" noChangeArrowheads="1" noChangeShapeType="1" noCrop="1"/>
          </p:cNvPicPr>
          <p:nvPr/>
        </p:nvPicPr>
        <p:blipFill>
          <a:blip r:embed="rId2"/>
          <a:stretch>
            <a:fillRect/>
          </a:stretch>
        </p:blipFill>
        <p:spPr>
          <a:xfrm>
            <a:off x="0" y="-3939"/>
            <a:ext cx="12191999" cy="6865878"/>
          </a:xfrm>
          <a:prstGeom prst="rect">
            <a:avLst/>
          </a:prstGeom>
        </p:spPr>
      </p:pic>
      <p:pic>
        <p:nvPicPr>
          <p:cNvPr id="8" name="Imagen 7" descr="Logotipo&#10;&#10;Descripción generada automáticamente">
            <a:extLst>
              <a:ext uri="{FF2B5EF4-FFF2-40B4-BE49-F238E27FC236}">
                <a16:creationId xmlns:a16="http://schemas.microsoft.com/office/drawing/2014/main" id="{E8043DDA-046A-DEDF-29C9-7EBF74865D7E}"/>
              </a:ext>
            </a:extLst>
          </p:cNvPr>
          <p:cNvPicPr>
            <a:picLocks noChangeAspect="1"/>
          </p:cNvPicPr>
          <p:nvPr/>
        </p:nvPicPr>
        <p:blipFill>
          <a:blip r:embed="rId3"/>
          <a:stretch>
            <a:fillRect/>
          </a:stretch>
        </p:blipFill>
        <p:spPr>
          <a:xfrm>
            <a:off x="11162634" y="237886"/>
            <a:ext cx="732742" cy="809641"/>
          </a:xfrm>
          <a:prstGeom prst="rect">
            <a:avLst/>
          </a:prstGeom>
          <a:ln>
            <a:noFill/>
          </a:ln>
        </p:spPr>
      </p:pic>
      <p:sp>
        <p:nvSpPr>
          <p:cNvPr id="2" name="Rectángulo 1">
            <a:extLst>
              <a:ext uri="{FF2B5EF4-FFF2-40B4-BE49-F238E27FC236}">
                <a16:creationId xmlns:a16="http://schemas.microsoft.com/office/drawing/2014/main" id="{049F5F2B-0195-DEBF-235F-DDD91292585A}"/>
              </a:ext>
            </a:extLst>
          </p:cNvPr>
          <p:cNvSpPr/>
          <p:nvPr/>
        </p:nvSpPr>
        <p:spPr>
          <a:xfrm>
            <a:off x="-18815" y="0"/>
            <a:ext cx="432740" cy="6858000"/>
          </a:xfrm>
          <a:prstGeom prst="rect">
            <a:avLst/>
          </a:prstGeom>
          <a:solidFill>
            <a:srgbClr val="E5224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 name="Título 1">
            <a:extLst>
              <a:ext uri="{FF2B5EF4-FFF2-40B4-BE49-F238E27FC236}">
                <a16:creationId xmlns:a16="http://schemas.microsoft.com/office/drawing/2014/main" id="{CD2BA3BC-004C-60AC-CCC9-F7FA9B9CA401}"/>
              </a:ext>
            </a:extLst>
          </p:cNvPr>
          <p:cNvSpPr txBox="1">
            <a:spLocks/>
          </p:cNvSpPr>
          <p:nvPr/>
        </p:nvSpPr>
        <p:spPr>
          <a:xfrm>
            <a:off x="1627017" y="2495066"/>
            <a:ext cx="8937963" cy="1867867"/>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sz="4800" b="1" dirty="0">
                <a:effectLst/>
                <a:latin typeface="Arial" panose="020B0604020202020204" pitchFamily="34" charset="0"/>
                <a:ea typeface="Aptos" panose="020B0004020202020204" pitchFamily="34" charset="0"/>
              </a:rPr>
              <a:t>CAPÍTULO VI: </a:t>
            </a:r>
            <a:br>
              <a:rPr lang="es-ES" sz="4800" b="1" dirty="0">
                <a:effectLst/>
                <a:latin typeface="Arial" panose="020B0604020202020204" pitchFamily="34" charset="0"/>
                <a:ea typeface="Aptos" panose="020B0004020202020204" pitchFamily="34" charset="0"/>
              </a:rPr>
            </a:br>
            <a:r>
              <a:rPr lang="es-ES" sz="4800" b="1" dirty="0">
                <a:effectLst/>
                <a:latin typeface="Arial" panose="020B0604020202020204" pitchFamily="34" charset="0"/>
                <a:ea typeface="Aptos" panose="020B0004020202020204" pitchFamily="34" charset="0"/>
              </a:rPr>
              <a:t>ANÁLISIS DE LOS RESULTADOS</a:t>
            </a:r>
            <a:endParaRPr lang="es-PE" b="1" dirty="0">
              <a:solidFill>
                <a:srgbClr val="333333"/>
              </a:solidFill>
              <a:latin typeface="Agenda" panose="02000603040000020004"/>
            </a:endParaRPr>
          </a:p>
        </p:txBody>
      </p:sp>
    </p:spTree>
    <p:extLst>
      <p:ext uri="{BB962C8B-B14F-4D97-AF65-F5344CB8AC3E}">
        <p14:creationId xmlns:p14="http://schemas.microsoft.com/office/powerpoint/2010/main" val="16106336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n 7" descr="Logotipo&#10;&#10;Descripción generada automáticamente">
            <a:extLst>
              <a:ext uri="{FF2B5EF4-FFF2-40B4-BE49-F238E27FC236}">
                <a16:creationId xmlns:a16="http://schemas.microsoft.com/office/drawing/2014/main" id="{DC254AD2-2B95-B33A-134A-3AE1B5C76932}"/>
              </a:ext>
            </a:extLst>
          </p:cNvPr>
          <p:cNvPicPr>
            <a:picLocks noChangeAspect="1"/>
          </p:cNvPicPr>
          <p:nvPr/>
        </p:nvPicPr>
        <p:blipFill>
          <a:blip r:embed="rId2"/>
          <a:stretch>
            <a:fillRect/>
          </a:stretch>
        </p:blipFill>
        <p:spPr>
          <a:xfrm>
            <a:off x="11162634" y="237886"/>
            <a:ext cx="732742" cy="809641"/>
          </a:xfrm>
          <a:prstGeom prst="rect">
            <a:avLst/>
          </a:prstGeom>
          <a:ln>
            <a:noFill/>
          </a:ln>
        </p:spPr>
      </p:pic>
      <p:sp>
        <p:nvSpPr>
          <p:cNvPr id="2" name="Rectángulo 1">
            <a:extLst>
              <a:ext uri="{FF2B5EF4-FFF2-40B4-BE49-F238E27FC236}">
                <a16:creationId xmlns:a16="http://schemas.microsoft.com/office/drawing/2014/main" id="{5FC98054-D693-EEB9-46E4-E01B4F1012AB}"/>
              </a:ext>
            </a:extLst>
          </p:cNvPr>
          <p:cNvSpPr/>
          <p:nvPr/>
        </p:nvSpPr>
        <p:spPr>
          <a:xfrm>
            <a:off x="-18815" y="0"/>
            <a:ext cx="432740" cy="6858000"/>
          </a:xfrm>
          <a:prstGeom prst="rect">
            <a:avLst/>
          </a:prstGeom>
          <a:solidFill>
            <a:srgbClr val="E5224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Título 1">
            <a:extLst>
              <a:ext uri="{FF2B5EF4-FFF2-40B4-BE49-F238E27FC236}">
                <a16:creationId xmlns:a16="http://schemas.microsoft.com/office/drawing/2014/main" id="{DFDE26E2-520C-0C6D-7FBF-832D80E3DD20}"/>
              </a:ext>
            </a:extLst>
          </p:cNvPr>
          <p:cNvSpPr txBox="1">
            <a:spLocks/>
          </p:cNvSpPr>
          <p:nvPr/>
        </p:nvSpPr>
        <p:spPr>
          <a:xfrm>
            <a:off x="604046" y="1768767"/>
            <a:ext cx="5821247" cy="2550140"/>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sz="2400" b="1" dirty="0">
                <a:latin typeface="Arial" panose="020B0604020202020204" pitchFamily="34" charset="0"/>
                <a:cs typeface="Arial" panose="020B0604020202020204" pitchFamily="34" charset="0"/>
              </a:rPr>
              <a:t>CURSO</a:t>
            </a:r>
          </a:p>
          <a:p>
            <a:pPr algn="ctr">
              <a:lnSpc>
                <a:spcPct val="100000"/>
              </a:lnSpc>
              <a:spcBef>
                <a:spcPts val="5"/>
              </a:spcBef>
            </a:pPr>
            <a:r>
              <a:rPr lang="es-PE" sz="2400" spc="-5" dirty="0">
                <a:latin typeface="Arial" panose="020B0604020202020204" pitchFamily="34" charset="0"/>
                <a:cs typeface="Arial" panose="020B0604020202020204" pitchFamily="34" charset="0"/>
              </a:rPr>
              <a:t>Big Data</a:t>
            </a:r>
          </a:p>
          <a:p>
            <a:pPr algn="ctr">
              <a:lnSpc>
                <a:spcPct val="100000"/>
              </a:lnSpc>
              <a:spcBef>
                <a:spcPts val="5"/>
              </a:spcBef>
            </a:pPr>
            <a:endParaRPr lang="es-ES" sz="2400" b="1" dirty="0">
              <a:latin typeface="Arial" panose="020B0604020202020204" pitchFamily="34" charset="0"/>
              <a:cs typeface="Arial" panose="020B0604020202020204" pitchFamily="34" charset="0"/>
            </a:endParaRPr>
          </a:p>
          <a:p>
            <a:pPr algn="ctr"/>
            <a:r>
              <a:rPr lang="es-ES" sz="2400" b="1" dirty="0">
                <a:latin typeface="Arial" panose="020B0604020202020204" pitchFamily="34" charset="0"/>
                <a:cs typeface="Arial" panose="020B0604020202020204" pitchFamily="34" charset="0"/>
              </a:rPr>
              <a:t>PROYECTO FINAL</a:t>
            </a:r>
          </a:p>
          <a:p>
            <a:pPr algn="ctr"/>
            <a:r>
              <a:rPr lang="es-PE" sz="2400" dirty="0">
                <a:effectLst/>
                <a:latin typeface="Arial" panose="020B0604020202020204" pitchFamily="34" charset="0"/>
                <a:ea typeface="Aptos" panose="020B0004020202020204" pitchFamily="34" charset="0"/>
                <a:cs typeface="Arial" panose="020B0604020202020204" pitchFamily="34" charset="0"/>
              </a:rPr>
              <a:t>SISTEMA WEB PARA EL ANÁLISIS COMPARATIVO DE LOS REGISTROS DE ACTIVIDADES DE MANTENIMIENTO ELÉCTRICO EN ZERCCOM</a:t>
            </a:r>
            <a:endParaRPr lang="es-PE" sz="2400" b="1" dirty="0">
              <a:latin typeface="Arial" panose="020B0604020202020204" pitchFamily="34" charset="0"/>
              <a:cs typeface="Arial" panose="020B0604020202020204" pitchFamily="34" charset="0"/>
            </a:endParaRPr>
          </a:p>
        </p:txBody>
      </p:sp>
      <p:sp>
        <p:nvSpPr>
          <p:cNvPr id="9" name="3 Rectángulo">
            <a:extLst>
              <a:ext uri="{FF2B5EF4-FFF2-40B4-BE49-F238E27FC236}">
                <a16:creationId xmlns:a16="http://schemas.microsoft.com/office/drawing/2014/main" id="{BC9B3640-8AAB-76D3-69CC-7FBB57E92571}"/>
              </a:ext>
            </a:extLst>
          </p:cNvPr>
          <p:cNvSpPr/>
          <p:nvPr/>
        </p:nvSpPr>
        <p:spPr>
          <a:xfrm>
            <a:off x="5356100" y="5755466"/>
            <a:ext cx="6620906" cy="1231106"/>
          </a:xfrm>
          <a:prstGeom prst="rect">
            <a:avLst/>
          </a:prstGeom>
        </p:spPr>
        <p:txBody>
          <a:bodyPr wrap="square">
            <a:spAutoFit/>
          </a:bodyPr>
          <a:lstStyle/>
          <a:p>
            <a:pPr algn="r"/>
            <a:r>
              <a:rPr lang="es-ES" sz="2500" b="1" dirty="0">
                <a:latin typeface="Agenda" panose="02000603040000020004"/>
              </a:rPr>
              <a:t>DOCENTE:</a:t>
            </a:r>
          </a:p>
          <a:p>
            <a:pPr algn="r"/>
            <a:r>
              <a:rPr lang="es-ES" sz="2400" b="1" dirty="0">
                <a:latin typeface="Arial Black" panose="020B0A04020102020204" pitchFamily="34" charset="0"/>
              </a:rPr>
              <a:t>Mg. Julio Genaro </a:t>
            </a:r>
            <a:r>
              <a:rPr lang="es-ES" sz="2400" b="1" dirty="0" err="1">
                <a:latin typeface="Arial Black" panose="020B0A04020102020204" pitchFamily="34" charset="0"/>
              </a:rPr>
              <a:t>Melendez</a:t>
            </a:r>
            <a:r>
              <a:rPr lang="es-ES" sz="2400" b="1" dirty="0">
                <a:latin typeface="Arial Black" panose="020B0A04020102020204" pitchFamily="34" charset="0"/>
              </a:rPr>
              <a:t> Ramos </a:t>
            </a:r>
          </a:p>
          <a:p>
            <a:pPr algn="r"/>
            <a:endParaRPr lang="es-ES" sz="2500" b="1" dirty="0">
              <a:latin typeface="Agenda" panose="02000603040000020004"/>
            </a:endParaRPr>
          </a:p>
        </p:txBody>
      </p:sp>
      <p:pic>
        <p:nvPicPr>
          <p:cNvPr id="10" name="Imagen 9">
            <a:extLst>
              <a:ext uri="{FF2B5EF4-FFF2-40B4-BE49-F238E27FC236}">
                <a16:creationId xmlns:a16="http://schemas.microsoft.com/office/drawing/2014/main" id="{936F74F9-1B17-31F6-8B10-3CD437BDCE47}"/>
              </a:ext>
            </a:extLst>
          </p:cNvPr>
          <p:cNvPicPr>
            <a:picLocks noChangeAspect="1"/>
          </p:cNvPicPr>
          <p:nvPr/>
        </p:nvPicPr>
        <p:blipFill>
          <a:blip r:embed="rId3"/>
          <a:stretch>
            <a:fillRect/>
          </a:stretch>
        </p:blipFill>
        <p:spPr>
          <a:xfrm>
            <a:off x="6711518" y="1154061"/>
            <a:ext cx="4344006" cy="4344006"/>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3" name="Título 1">
            <a:extLst>
              <a:ext uri="{FF2B5EF4-FFF2-40B4-BE49-F238E27FC236}">
                <a16:creationId xmlns:a16="http://schemas.microsoft.com/office/drawing/2014/main" id="{5D9EBA24-36BE-0D1C-966B-396802E765E3}"/>
              </a:ext>
            </a:extLst>
          </p:cNvPr>
          <p:cNvSpPr txBox="1">
            <a:spLocks/>
          </p:cNvSpPr>
          <p:nvPr/>
        </p:nvSpPr>
        <p:spPr>
          <a:xfrm>
            <a:off x="604047" y="5526359"/>
            <a:ext cx="4876436" cy="967033"/>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spcAft>
                <a:spcPts val="800"/>
              </a:spcAft>
            </a:pPr>
            <a:r>
              <a:rPr lang="es-PE" sz="1800" b="1" kern="100" dirty="0">
                <a:effectLst/>
                <a:latin typeface="Arial" panose="020B0604020202020204" pitchFamily="34" charset="0"/>
                <a:ea typeface="Aptos" panose="020B0004020202020204" pitchFamily="34" charset="0"/>
              </a:rPr>
              <a:t>PRESENTADO POR LOS ESTUDIANTES</a:t>
            </a:r>
            <a:endParaRPr lang="es-ES" sz="1800" kern="100" dirty="0">
              <a:effectLst/>
              <a:latin typeface="Arial" panose="020B0604020202020204" pitchFamily="34" charset="0"/>
              <a:ea typeface="Aptos" panose="020B0004020202020204" pitchFamily="34" charset="0"/>
            </a:endParaRPr>
          </a:p>
          <a:p>
            <a:pPr marL="285750" lvl="0" indent="-285750">
              <a:lnSpc>
                <a:spcPct val="150000"/>
              </a:lnSpc>
              <a:spcAft>
                <a:spcPts val="800"/>
              </a:spcAft>
              <a:buFont typeface="Arial" panose="020B0604020202020204" pitchFamily="34" charset="0"/>
              <a:buChar char="•"/>
            </a:pPr>
            <a:r>
              <a:rPr lang="es-PE" sz="1800" kern="100" dirty="0">
                <a:effectLst/>
                <a:latin typeface="Arial" panose="020B0604020202020204" pitchFamily="34" charset="0"/>
                <a:ea typeface="Aptos" panose="020B0004020202020204" pitchFamily="34" charset="0"/>
              </a:rPr>
              <a:t>GUTIERREZ HUARCAYA LEONARDO ARMANDO</a:t>
            </a:r>
            <a:endParaRPr lang="es-ES" sz="1800" kern="100" dirty="0">
              <a:effectLst/>
              <a:latin typeface="Arial" panose="020B0604020202020204" pitchFamily="34" charset="0"/>
              <a:ea typeface="Aptos" panose="020B0004020202020204" pitchFamily="34" charset="0"/>
            </a:endParaRPr>
          </a:p>
          <a:p>
            <a:pPr marL="285750" indent="-285750">
              <a:buFont typeface="Arial" panose="020B0604020202020204" pitchFamily="34" charset="0"/>
              <a:buChar char="•"/>
            </a:pPr>
            <a:r>
              <a:rPr lang="es-PE" sz="1800" dirty="0">
                <a:effectLst/>
                <a:latin typeface="Arial" panose="020B0604020202020204" pitchFamily="34" charset="0"/>
                <a:ea typeface="Aptos" panose="020B0004020202020204" pitchFamily="34" charset="0"/>
              </a:rPr>
              <a:t>TACILLA RAMOS LUIS GUILLERMO</a:t>
            </a:r>
            <a:endParaRPr lang="es-PE" sz="2800" b="1" dirty="0">
              <a:latin typeface="Agenda" panose="02000603040000020004" pitchFamily="2" charset="0"/>
            </a:endParaRPr>
          </a:p>
        </p:txBody>
      </p:sp>
    </p:spTree>
    <p:extLst>
      <p:ext uri="{BB962C8B-B14F-4D97-AF65-F5344CB8AC3E}">
        <p14:creationId xmlns:p14="http://schemas.microsoft.com/office/powerpoint/2010/main" val="36095689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3098E0-2D41-93BC-6F88-F6635A05523C}"/>
            </a:ext>
          </a:extLst>
        </p:cNvPr>
        <p:cNvGrpSpPr/>
        <p:nvPr/>
      </p:nvGrpSpPr>
      <p:grpSpPr>
        <a:xfrm>
          <a:off x="0" y="0"/>
          <a:ext cx="0" cy="0"/>
          <a:chOff x="0" y="0"/>
          <a:chExt cx="0" cy="0"/>
        </a:xfrm>
      </p:grpSpPr>
      <p:pic>
        <p:nvPicPr>
          <p:cNvPr id="4" name="Imagen 3">
            <a:extLst>
              <a:ext uri="{FF2B5EF4-FFF2-40B4-BE49-F238E27FC236}">
                <a16:creationId xmlns:a16="http://schemas.microsoft.com/office/drawing/2014/main" id="{48846447-28EB-C1F0-6B82-2FE7D42A3E9A}"/>
              </a:ext>
            </a:extLst>
          </p:cNvPr>
          <p:cNvPicPr>
            <a:picLocks noGrp="1" noRot="1" noChangeAspect="1" noMove="1" noResize="1" noEditPoints="1" noAdjustHandles="1" noChangeArrowheads="1" noChangeShapeType="1" noCrop="1"/>
          </p:cNvPicPr>
          <p:nvPr/>
        </p:nvPicPr>
        <p:blipFill>
          <a:blip r:embed="rId2"/>
          <a:stretch>
            <a:fillRect/>
          </a:stretch>
        </p:blipFill>
        <p:spPr>
          <a:xfrm>
            <a:off x="0" y="-3939"/>
            <a:ext cx="12191999" cy="6865878"/>
          </a:xfrm>
          <a:prstGeom prst="rect">
            <a:avLst/>
          </a:prstGeom>
        </p:spPr>
      </p:pic>
      <p:pic>
        <p:nvPicPr>
          <p:cNvPr id="8" name="Imagen 7" descr="Logotipo&#10;&#10;Descripción generada automáticamente">
            <a:extLst>
              <a:ext uri="{FF2B5EF4-FFF2-40B4-BE49-F238E27FC236}">
                <a16:creationId xmlns:a16="http://schemas.microsoft.com/office/drawing/2014/main" id="{A8544789-8110-F647-E6E0-B6F11AC57F58}"/>
              </a:ext>
            </a:extLst>
          </p:cNvPr>
          <p:cNvPicPr>
            <a:picLocks noChangeAspect="1"/>
          </p:cNvPicPr>
          <p:nvPr/>
        </p:nvPicPr>
        <p:blipFill>
          <a:blip r:embed="rId3"/>
          <a:stretch>
            <a:fillRect/>
          </a:stretch>
        </p:blipFill>
        <p:spPr>
          <a:xfrm>
            <a:off x="11162634" y="237886"/>
            <a:ext cx="732742" cy="809641"/>
          </a:xfrm>
          <a:prstGeom prst="rect">
            <a:avLst/>
          </a:prstGeom>
          <a:ln>
            <a:noFill/>
          </a:ln>
        </p:spPr>
      </p:pic>
      <p:sp>
        <p:nvSpPr>
          <p:cNvPr id="2" name="Rectángulo 1">
            <a:extLst>
              <a:ext uri="{FF2B5EF4-FFF2-40B4-BE49-F238E27FC236}">
                <a16:creationId xmlns:a16="http://schemas.microsoft.com/office/drawing/2014/main" id="{64D53827-F6E6-2854-3C23-9B3C91B2CE46}"/>
              </a:ext>
            </a:extLst>
          </p:cNvPr>
          <p:cNvSpPr/>
          <p:nvPr/>
        </p:nvSpPr>
        <p:spPr>
          <a:xfrm>
            <a:off x="-18815" y="0"/>
            <a:ext cx="432740" cy="6858000"/>
          </a:xfrm>
          <a:prstGeom prst="rect">
            <a:avLst/>
          </a:prstGeom>
          <a:solidFill>
            <a:srgbClr val="E5224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 name="Título 1">
            <a:extLst>
              <a:ext uri="{FF2B5EF4-FFF2-40B4-BE49-F238E27FC236}">
                <a16:creationId xmlns:a16="http://schemas.microsoft.com/office/drawing/2014/main" id="{66FCBF9E-A188-33D7-1A8F-83D41722407D}"/>
              </a:ext>
            </a:extLst>
          </p:cNvPr>
          <p:cNvSpPr txBox="1">
            <a:spLocks/>
          </p:cNvSpPr>
          <p:nvPr/>
        </p:nvSpPr>
        <p:spPr>
          <a:xfrm>
            <a:off x="482743" y="208687"/>
            <a:ext cx="10670483" cy="65955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sz="3600" b="1" u="sng" dirty="0">
                <a:latin typeface="Agenda" panose="02000603040000020004"/>
                <a:cs typeface="Arial" panose="020B0604020202020204" pitchFamily="34" charset="0"/>
              </a:rPr>
              <a:t>Resultados</a:t>
            </a:r>
            <a:endParaRPr lang="es-PE" sz="3000" dirty="0">
              <a:solidFill>
                <a:srgbClr val="333333"/>
              </a:solidFill>
              <a:latin typeface="Agenda" panose="02000603040000020004" pitchFamily="2" charset="0"/>
            </a:endParaRPr>
          </a:p>
        </p:txBody>
      </p:sp>
      <p:sp>
        <p:nvSpPr>
          <p:cNvPr id="5" name="CuadroTexto 4">
            <a:extLst>
              <a:ext uri="{FF2B5EF4-FFF2-40B4-BE49-F238E27FC236}">
                <a16:creationId xmlns:a16="http://schemas.microsoft.com/office/drawing/2014/main" id="{C304A819-4ACC-9300-B729-C48CB9E58386}"/>
              </a:ext>
            </a:extLst>
          </p:cNvPr>
          <p:cNvSpPr txBox="1"/>
          <p:nvPr/>
        </p:nvSpPr>
        <p:spPr>
          <a:xfrm>
            <a:off x="575383" y="1047527"/>
            <a:ext cx="10290628" cy="2554545"/>
          </a:xfrm>
          <a:prstGeom prst="rect">
            <a:avLst/>
          </a:prstGeom>
          <a:noFill/>
        </p:spPr>
        <p:txBody>
          <a:bodyPr wrap="square" rtlCol="0">
            <a:spAutoFit/>
          </a:bodyPr>
          <a:lstStyle/>
          <a:p>
            <a:pPr algn="just"/>
            <a:r>
              <a:rPr lang="es-ES" sz="1600" b="1" dirty="0"/>
              <a:t>Descripción de Proceso Actual</a:t>
            </a:r>
          </a:p>
          <a:p>
            <a:pPr algn="just"/>
            <a:r>
              <a:rPr lang="es-ES" sz="1600" dirty="0"/>
              <a:t>El proceso actual de gestión de mantenimiento en ZERCCOM es manual y descentralizado, lo que genera ineficiencias, retrasos y errores en el control de inventarios y la trazabilidad. Las solicitudes se reciben por canales diversos, y el registro de actividades se realiza en formatos físicos o archivos Excel, dificultando el acceso a datos en tiempo real y la planificación preventiva, lo que afecta la eficiencia del proceso.</a:t>
            </a:r>
          </a:p>
          <a:p>
            <a:pPr algn="just"/>
            <a:endParaRPr lang="es-ES" sz="1600" dirty="0"/>
          </a:p>
          <a:p>
            <a:pPr algn="just"/>
            <a:r>
              <a:rPr lang="es-PE" sz="1600" b="1" dirty="0"/>
              <a:t>Desarrollo de propuesta</a:t>
            </a:r>
          </a:p>
          <a:p>
            <a:pPr algn="just"/>
            <a:r>
              <a:rPr lang="es-ES" sz="1600" dirty="0"/>
              <a:t>La propuesta de desarrollo de un sistema web para la gestión de mantenimiento en ZERCCOM busca optimizar el proceso de registro, seguimiento y análisis de las actividades de mantenimiento. Este sistema se desarrollará en Bizagi para modelar cada etapa del proceso y visualizar las mejoras en el flujo de trabajo.</a:t>
            </a:r>
            <a:endParaRPr lang="es-PE" sz="1600" dirty="0"/>
          </a:p>
        </p:txBody>
      </p:sp>
      <p:sp>
        <p:nvSpPr>
          <p:cNvPr id="6" name="CuadroTexto 5">
            <a:extLst>
              <a:ext uri="{FF2B5EF4-FFF2-40B4-BE49-F238E27FC236}">
                <a16:creationId xmlns:a16="http://schemas.microsoft.com/office/drawing/2014/main" id="{FC34BBC1-1250-B2DD-61C6-5217C5C1FD17}"/>
              </a:ext>
            </a:extLst>
          </p:cNvPr>
          <p:cNvSpPr txBox="1"/>
          <p:nvPr/>
        </p:nvSpPr>
        <p:spPr>
          <a:xfrm>
            <a:off x="575383" y="3602072"/>
            <a:ext cx="10290628" cy="338554"/>
          </a:xfrm>
          <a:prstGeom prst="rect">
            <a:avLst/>
          </a:prstGeom>
          <a:noFill/>
        </p:spPr>
        <p:txBody>
          <a:bodyPr wrap="square" rtlCol="0">
            <a:spAutoFit/>
          </a:bodyPr>
          <a:lstStyle/>
          <a:p>
            <a:pPr algn="just"/>
            <a:r>
              <a:rPr lang="es-ES" sz="1600" b="1" dirty="0"/>
              <a:t>Modelado del Negocio</a:t>
            </a:r>
          </a:p>
        </p:txBody>
      </p:sp>
      <p:pic>
        <p:nvPicPr>
          <p:cNvPr id="12" name="Imagen 11">
            <a:extLst>
              <a:ext uri="{FF2B5EF4-FFF2-40B4-BE49-F238E27FC236}">
                <a16:creationId xmlns:a16="http://schemas.microsoft.com/office/drawing/2014/main" id="{12D70222-687B-3C2A-DE1A-10D67EF688F7}"/>
              </a:ext>
            </a:extLst>
          </p:cNvPr>
          <p:cNvPicPr>
            <a:picLocks noChangeAspect="1"/>
          </p:cNvPicPr>
          <p:nvPr/>
        </p:nvPicPr>
        <p:blipFill>
          <a:blip r:embed="rId4" cstate="print">
            <a:extLst>
              <a:ext uri="{28A0092B-C50C-407E-A947-70E740481C1C}">
                <a14:useLocalDpi xmlns:a14="http://schemas.microsoft.com/office/drawing/2010/main" val="0"/>
              </a:ext>
            </a:extLst>
          </a:blip>
          <a:srcRect b="19942"/>
          <a:stretch/>
        </p:blipFill>
        <p:spPr>
          <a:xfrm>
            <a:off x="4068146" y="3563304"/>
            <a:ext cx="6092891" cy="3294696"/>
          </a:xfrm>
          <a:prstGeom prst="rect">
            <a:avLst/>
          </a:prstGeom>
        </p:spPr>
      </p:pic>
    </p:spTree>
    <p:extLst>
      <p:ext uri="{BB962C8B-B14F-4D97-AF65-F5344CB8AC3E}">
        <p14:creationId xmlns:p14="http://schemas.microsoft.com/office/powerpoint/2010/main" val="2557584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4D9FBB-1298-BA02-240B-AC34CAE0F613}"/>
            </a:ext>
          </a:extLst>
        </p:cNvPr>
        <p:cNvGrpSpPr/>
        <p:nvPr/>
      </p:nvGrpSpPr>
      <p:grpSpPr>
        <a:xfrm>
          <a:off x="0" y="0"/>
          <a:ext cx="0" cy="0"/>
          <a:chOff x="0" y="0"/>
          <a:chExt cx="0" cy="0"/>
        </a:xfrm>
      </p:grpSpPr>
      <p:pic>
        <p:nvPicPr>
          <p:cNvPr id="4" name="Imagen 3">
            <a:extLst>
              <a:ext uri="{FF2B5EF4-FFF2-40B4-BE49-F238E27FC236}">
                <a16:creationId xmlns:a16="http://schemas.microsoft.com/office/drawing/2014/main" id="{8ADEFE13-5715-44D9-4192-5CDC1E24B7C4}"/>
              </a:ext>
            </a:extLst>
          </p:cNvPr>
          <p:cNvPicPr>
            <a:picLocks noGrp="1" noRot="1" noChangeAspect="1" noMove="1" noResize="1" noEditPoints="1" noAdjustHandles="1" noChangeArrowheads="1" noChangeShapeType="1" noCrop="1"/>
          </p:cNvPicPr>
          <p:nvPr/>
        </p:nvPicPr>
        <p:blipFill>
          <a:blip r:embed="rId2"/>
          <a:stretch>
            <a:fillRect/>
          </a:stretch>
        </p:blipFill>
        <p:spPr>
          <a:xfrm>
            <a:off x="0" y="-3939"/>
            <a:ext cx="12191999" cy="6865878"/>
          </a:xfrm>
          <a:prstGeom prst="rect">
            <a:avLst/>
          </a:prstGeom>
        </p:spPr>
      </p:pic>
      <p:pic>
        <p:nvPicPr>
          <p:cNvPr id="8" name="Imagen 7" descr="Logotipo&#10;&#10;Descripción generada automáticamente">
            <a:extLst>
              <a:ext uri="{FF2B5EF4-FFF2-40B4-BE49-F238E27FC236}">
                <a16:creationId xmlns:a16="http://schemas.microsoft.com/office/drawing/2014/main" id="{D16048C4-F5C3-C81C-62E0-8C4BAB910373}"/>
              </a:ext>
            </a:extLst>
          </p:cNvPr>
          <p:cNvPicPr>
            <a:picLocks noChangeAspect="1"/>
          </p:cNvPicPr>
          <p:nvPr/>
        </p:nvPicPr>
        <p:blipFill>
          <a:blip r:embed="rId3"/>
          <a:stretch>
            <a:fillRect/>
          </a:stretch>
        </p:blipFill>
        <p:spPr>
          <a:xfrm>
            <a:off x="11162634" y="237886"/>
            <a:ext cx="732742" cy="809641"/>
          </a:xfrm>
          <a:prstGeom prst="rect">
            <a:avLst/>
          </a:prstGeom>
          <a:ln>
            <a:noFill/>
          </a:ln>
        </p:spPr>
      </p:pic>
      <p:sp>
        <p:nvSpPr>
          <p:cNvPr id="2" name="Rectángulo 1">
            <a:extLst>
              <a:ext uri="{FF2B5EF4-FFF2-40B4-BE49-F238E27FC236}">
                <a16:creationId xmlns:a16="http://schemas.microsoft.com/office/drawing/2014/main" id="{791CCA61-CC32-9268-BEDF-049403F4E42A}"/>
              </a:ext>
            </a:extLst>
          </p:cNvPr>
          <p:cNvSpPr/>
          <p:nvPr/>
        </p:nvSpPr>
        <p:spPr>
          <a:xfrm>
            <a:off x="-18815" y="0"/>
            <a:ext cx="432740" cy="6858000"/>
          </a:xfrm>
          <a:prstGeom prst="rect">
            <a:avLst/>
          </a:prstGeom>
          <a:solidFill>
            <a:srgbClr val="E5224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 name="Título 1">
            <a:extLst>
              <a:ext uri="{FF2B5EF4-FFF2-40B4-BE49-F238E27FC236}">
                <a16:creationId xmlns:a16="http://schemas.microsoft.com/office/drawing/2014/main" id="{90F82429-D9AF-FD60-F681-699A89C2C97A}"/>
              </a:ext>
            </a:extLst>
          </p:cNvPr>
          <p:cNvSpPr txBox="1">
            <a:spLocks/>
          </p:cNvSpPr>
          <p:nvPr/>
        </p:nvSpPr>
        <p:spPr>
          <a:xfrm>
            <a:off x="482743" y="208687"/>
            <a:ext cx="10670483" cy="65955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sz="3600" b="1" u="sng" dirty="0">
                <a:latin typeface="Agenda" panose="02000603040000020004"/>
                <a:cs typeface="Arial" panose="020B0604020202020204" pitchFamily="34" charset="0"/>
              </a:rPr>
              <a:t>Descripción del Modelo de Negocios</a:t>
            </a:r>
            <a:endParaRPr lang="es-PE" sz="3000" dirty="0">
              <a:solidFill>
                <a:srgbClr val="333333"/>
              </a:solidFill>
              <a:latin typeface="Agenda" panose="02000603040000020004" pitchFamily="2" charset="0"/>
            </a:endParaRPr>
          </a:p>
        </p:txBody>
      </p:sp>
      <p:pic>
        <p:nvPicPr>
          <p:cNvPr id="10" name="image4.png" descr="Diagrama&#10;&#10;Descripción generada automáticamente">
            <a:extLst>
              <a:ext uri="{FF2B5EF4-FFF2-40B4-BE49-F238E27FC236}">
                <a16:creationId xmlns:a16="http://schemas.microsoft.com/office/drawing/2014/main" id="{AB59BDD7-989C-9D8B-F293-6AA2923EE6B2}"/>
              </a:ext>
            </a:extLst>
          </p:cNvPr>
          <p:cNvPicPr/>
          <p:nvPr/>
        </p:nvPicPr>
        <p:blipFill>
          <a:blip r:embed="rId4"/>
          <a:srcRect/>
          <a:stretch>
            <a:fillRect/>
          </a:stretch>
        </p:blipFill>
        <p:spPr>
          <a:xfrm>
            <a:off x="702020" y="1662651"/>
            <a:ext cx="3869979" cy="3532698"/>
          </a:xfrm>
          <a:prstGeom prst="rect">
            <a:avLst/>
          </a:prstGeom>
          <a:ln/>
        </p:spPr>
      </p:pic>
      <p:graphicFrame>
        <p:nvGraphicFramePr>
          <p:cNvPr id="11" name="Tabla 10">
            <a:extLst>
              <a:ext uri="{FF2B5EF4-FFF2-40B4-BE49-F238E27FC236}">
                <a16:creationId xmlns:a16="http://schemas.microsoft.com/office/drawing/2014/main" id="{8F439328-4588-A062-ED0E-D6CD0C60308B}"/>
              </a:ext>
            </a:extLst>
          </p:cNvPr>
          <p:cNvGraphicFramePr>
            <a:graphicFrameLocks noGrp="1"/>
          </p:cNvGraphicFramePr>
          <p:nvPr>
            <p:extLst>
              <p:ext uri="{D42A27DB-BD31-4B8C-83A1-F6EECF244321}">
                <p14:modId xmlns:p14="http://schemas.microsoft.com/office/powerpoint/2010/main" val="521630246"/>
              </p:ext>
            </p:extLst>
          </p:nvPr>
        </p:nvGraphicFramePr>
        <p:xfrm>
          <a:off x="4887915" y="1177233"/>
          <a:ext cx="5824388" cy="4355166"/>
        </p:xfrm>
        <a:graphic>
          <a:graphicData uri="http://schemas.openxmlformats.org/drawingml/2006/table">
            <a:tbl>
              <a:tblPr firstRow="1" firstCol="1" bandRow="1">
                <a:tableStyleId>{5C22544A-7EE6-4342-B048-85BDC9FD1C3A}</a:tableStyleId>
              </a:tblPr>
              <a:tblGrid>
                <a:gridCol w="1666378">
                  <a:extLst>
                    <a:ext uri="{9D8B030D-6E8A-4147-A177-3AD203B41FA5}">
                      <a16:colId xmlns:a16="http://schemas.microsoft.com/office/drawing/2014/main" val="3783540596"/>
                    </a:ext>
                  </a:extLst>
                </a:gridCol>
                <a:gridCol w="2079005">
                  <a:extLst>
                    <a:ext uri="{9D8B030D-6E8A-4147-A177-3AD203B41FA5}">
                      <a16:colId xmlns:a16="http://schemas.microsoft.com/office/drawing/2014/main" val="2569529084"/>
                    </a:ext>
                  </a:extLst>
                </a:gridCol>
                <a:gridCol w="2079005">
                  <a:extLst>
                    <a:ext uri="{9D8B030D-6E8A-4147-A177-3AD203B41FA5}">
                      <a16:colId xmlns:a16="http://schemas.microsoft.com/office/drawing/2014/main" val="1762923434"/>
                    </a:ext>
                  </a:extLst>
                </a:gridCol>
              </a:tblGrid>
              <a:tr h="222596">
                <a:tc>
                  <a:txBody>
                    <a:bodyPr/>
                    <a:lstStyle/>
                    <a:p>
                      <a:pPr algn="ctr">
                        <a:lnSpc>
                          <a:spcPct val="150000"/>
                        </a:lnSpc>
                        <a:spcAft>
                          <a:spcPts val="800"/>
                        </a:spcAft>
                      </a:pPr>
                      <a:r>
                        <a:rPr lang="es-PE" sz="1100" kern="100">
                          <a:effectLst/>
                        </a:rPr>
                        <a:t>Actor</a:t>
                      </a:r>
                      <a:endParaRPr lang="es-ES" sz="1100" kern="100">
                        <a:effectLst/>
                        <a:latin typeface="Arial" panose="020B0604020202020204" pitchFamily="34" charset="0"/>
                        <a:ea typeface="Aptos" panose="020B0004020202020204" pitchFamily="34" charset="0"/>
                      </a:endParaRPr>
                    </a:p>
                  </a:txBody>
                  <a:tcPr marL="63481" marR="63481" marT="0" marB="0"/>
                </a:tc>
                <a:tc>
                  <a:txBody>
                    <a:bodyPr/>
                    <a:lstStyle/>
                    <a:p>
                      <a:pPr algn="ctr">
                        <a:lnSpc>
                          <a:spcPct val="150000"/>
                        </a:lnSpc>
                        <a:spcAft>
                          <a:spcPts val="800"/>
                        </a:spcAft>
                      </a:pPr>
                      <a:r>
                        <a:rPr lang="es-PE" sz="1100" kern="100">
                          <a:effectLst/>
                        </a:rPr>
                        <a:t>Caso de Uso</a:t>
                      </a:r>
                      <a:endParaRPr lang="es-ES" sz="1100" kern="100">
                        <a:effectLst/>
                        <a:latin typeface="Arial" panose="020B0604020202020204" pitchFamily="34" charset="0"/>
                        <a:ea typeface="Aptos" panose="020B0004020202020204" pitchFamily="34" charset="0"/>
                      </a:endParaRPr>
                    </a:p>
                  </a:txBody>
                  <a:tcPr marL="63481" marR="63481" marT="0" marB="0"/>
                </a:tc>
                <a:tc>
                  <a:txBody>
                    <a:bodyPr/>
                    <a:lstStyle/>
                    <a:p>
                      <a:pPr algn="ctr">
                        <a:lnSpc>
                          <a:spcPct val="150000"/>
                        </a:lnSpc>
                        <a:spcAft>
                          <a:spcPts val="800"/>
                        </a:spcAft>
                      </a:pPr>
                      <a:r>
                        <a:rPr lang="es-PE" sz="1100" kern="100">
                          <a:effectLst/>
                        </a:rPr>
                        <a:t>Descripción</a:t>
                      </a:r>
                      <a:endParaRPr lang="es-ES" sz="1100" kern="100">
                        <a:effectLst/>
                        <a:latin typeface="Arial" panose="020B0604020202020204" pitchFamily="34" charset="0"/>
                        <a:ea typeface="Aptos" panose="020B0004020202020204" pitchFamily="34" charset="0"/>
                      </a:endParaRPr>
                    </a:p>
                  </a:txBody>
                  <a:tcPr marL="63481" marR="63481" marT="0" marB="0"/>
                </a:tc>
                <a:extLst>
                  <a:ext uri="{0D108BD9-81ED-4DB2-BD59-A6C34878D82A}">
                    <a16:rowId xmlns:a16="http://schemas.microsoft.com/office/drawing/2014/main" val="2920712800"/>
                  </a:ext>
                </a:extLst>
              </a:tr>
              <a:tr h="730444">
                <a:tc rowSpan="3">
                  <a:txBody>
                    <a:bodyPr/>
                    <a:lstStyle/>
                    <a:p>
                      <a:pPr>
                        <a:lnSpc>
                          <a:spcPct val="150000"/>
                        </a:lnSpc>
                        <a:spcAft>
                          <a:spcPts val="800"/>
                        </a:spcAft>
                      </a:pPr>
                      <a:r>
                        <a:rPr lang="es-PE" sz="1100" kern="100">
                          <a:effectLst/>
                        </a:rPr>
                        <a:t>Administrador del Sistema</a:t>
                      </a:r>
                      <a:endParaRPr lang="es-ES" sz="1100" kern="100">
                        <a:effectLst/>
                        <a:latin typeface="Arial" panose="020B0604020202020204" pitchFamily="34" charset="0"/>
                        <a:ea typeface="Aptos" panose="020B0004020202020204" pitchFamily="34" charset="0"/>
                      </a:endParaRPr>
                    </a:p>
                  </a:txBody>
                  <a:tcPr marL="63481" marR="63481" marT="0" marB="0" anchor="ctr"/>
                </a:tc>
                <a:tc>
                  <a:txBody>
                    <a:bodyPr/>
                    <a:lstStyle/>
                    <a:p>
                      <a:pPr>
                        <a:lnSpc>
                          <a:spcPct val="150000"/>
                        </a:lnSpc>
                        <a:spcAft>
                          <a:spcPts val="800"/>
                        </a:spcAft>
                      </a:pPr>
                      <a:r>
                        <a:rPr lang="es-PE" sz="1100" kern="100">
                          <a:effectLst/>
                        </a:rPr>
                        <a:t>Gestiona usuarios y permisos</a:t>
                      </a:r>
                      <a:endParaRPr lang="es-ES" sz="1100" kern="100">
                        <a:effectLst/>
                        <a:latin typeface="Arial" panose="020B0604020202020204" pitchFamily="34" charset="0"/>
                        <a:ea typeface="Aptos" panose="020B0004020202020204" pitchFamily="34" charset="0"/>
                      </a:endParaRPr>
                    </a:p>
                  </a:txBody>
                  <a:tcPr marL="63481" marR="63481" marT="0" marB="0" anchor="ctr"/>
                </a:tc>
                <a:tc>
                  <a:txBody>
                    <a:bodyPr/>
                    <a:lstStyle/>
                    <a:p>
                      <a:pPr>
                        <a:lnSpc>
                          <a:spcPct val="150000"/>
                        </a:lnSpc>
                        <a:spcAft>
                          <a:spcPts val="800"/>
                        </a:spcAft>
                      </a:pPr>
                      <a:r>
                        <a:rPr lang="es-PE" sz="1100" kern="100">
                          <a:effectLst/>
                        </a:rPr>
                        <a:t>Administra el acceso y los permisos de los usuarios del sistema.</a:t>
                      </a:r>
                      <a:endParaRPr lang="es-ES" sz="1100" kern="100">
                        <a:effectLst/>
                        <a:latin typeface="Arial" panose="020B0604020202020204" pitchFamily="34" charset="0"/>
                        <a:ea typeface="Aptos" panose="020B0004020202020204" pitchFamily="34" charset="0"/>
                      </a:endParaRPr>
                    </a:p>
                  </a:txBody>
                  <a:tcPr marL="63481" marR="63481" marT="0" marB="0" anchor="ctr"/>
                </a:tc>
                <a:extLst>
                  <a:ext uri="{0D108BD9-81ED-4DB2-BD59-A6C34878D82A}">
                    <a16:rowId xmlns:a16="http://schemas.microsoft.com/office/drawing/2014/main" val="2088899644"/>
                  </a:ext>
                </a:extLst>
              </a:tr>
              <a:tr h="730444">
                <a:tc vMerge="1">
                  <a:txBody>
                    <a:bodyPr/>
                    <a:lstStyle/>
                    <a:p>
                      <a:endParaRPr lang="es-PE"/>
                    </a:p>
                  </a:txBody>
                  <a:tcPr/>
                </a:tc>
                <a:tc>
                  <a:txBody>
                    <a:bodyPr/>
                    <a:lstStyle/>
                    <a:p>
                      <a:pPr>
                        <a:lnSpc>
                          <a:spcPct val="150000"/>
                        </a:lnSpc>
                        <a:spcAft>
                          <a:spcPts val="800"/>
                        </a:spcAft>
                      </a:pPr>
                      <a:r>
                        <a:rPr lang="es-PE" sz="1100" kern="100">
                          <a:effectLst/>
                        </a:rPr>
                        <a:t>Supervisa el análisis de los registros</a:t>
                      </a:r>
                      <a:endParaRPr lang="es-ES" sz="1100" kern="100">
                        <a:effectLst/>
                        <a:latin typeface="Arial" panose="020B0604020202020204" pitchFamily="34" charset="0"/>
                        <a:ea typeface="Aptos" panose="020B0004020202020204" pitchFamily="34" charset="0"/>
                      </a:endParaRPr>
                    </a:p>
                  </a:txBody>
                  <a:tcPr marL="63481" marR="63481" marT="0" marB="0" anchor="ctr"/>
                </a:tc>
                <a:tc>
                  <a:txBody>
                    <a:bodyPr/>
                    <a:lstStyle/>
                    <a:p>
                      <a:pPr>
                        <a:lnSpc>
                          <a:spcPct val="150000"/>
                        </a:lnSpc>
                        <a:spcAft>
                          <a:spcPts val="800"/>
                        </a:spcAft>
                      </a:pPr>
                      <a:r>
                        <a:rPr lang="es-PE" sz="1100" kern="100">
                          <a:effectLst/>
                        </a:rPr>
                        <a:t>Monitorea los registros para garantizar el funcionamiento adecuado.</a:t>
                      </a:r>
                      <a:endParaRPr lang="es-ES" sz="1100" kern="100">
                        <a:effectLst/>
                        <a:latin typeface="Arial" panose="020B0604020202020204" pitchFamily="34" charset="0"/>
                        <a:ea typeface="Aptos" panose="020B0004020202020204" pitchFamily="34" charset="0"/>
                      </a:endParaRPr>
                    </a:p>
                  </a:txBody>
                  <a:tcPr marL="63481" marR="63481" marT="0" marB="0" anchor="ctr"/>
                </a:tc>
                <a:extLst>
                  <a:ext uri="{0D108BD9-81ED-4DB2-BD59-A6C34878D82A}">
                    <a16:rowId xmlns:a16="http://schemas.microsoft.com/office/drawing/2014/main" val="327478906"/>
                  </a:ext>
                </a:extLst>
              </a:tr>
              <a:tr h="730444">
                <a:tc vMerge="1">
                  <a:txBody>
                    <a:bodyPr/>
                    <a:lstStyle/>
                    <a:p>
                      <a:endParaRPr lang="es-PE"/>
                    </a:p>
                  </a:txBody>
                  <a:tcPr/>
                </a:tc>
                <a:tc>
                  <a:txBody>
                    <a:bodyPr/>
                    <a:lstStyle/>
                    <a:p>
                      <a:pPr>
                        <a:lnSpc>
                          <a:spcPct val="150000"/>
                        </a:lnSpc>
                        <a:spcAft>
                          <a:spcPts val="800"/>
                        </a:spcAft>
                      </a:pPr>
                      <a:r>
                        <a:rPr lang="es-PE" sz="1100" kern="100">
                          <a:effectLst/>
                        </a:rPr>
                        <a:t>Genera reportes</a:t>
                      </a:r>
                      <a:endParaRPr lang="es-ES" sz="1100" kern="100">
                        <a:effectLst/>
                        <a:latin typeface="Arial" panose="020B0604020202020204" pitchFamily="34" charset="0"/>
                        <a:ea typeface="Aptos" panose="020B0004020202020204" pitchFamily="34" charset="0"/>
                      </a:endParaRPr>
                    </a:p>
                  </a:txBody>
                  <a:tcPr marL="63481" marR="63481" marT="0" marB="0" anchor="ctr"/>
                </a:tc>
                <a:tc>
                  <a:txBody>
                    <a:bodyPr/>
                    <a:lstStyle/>
                    <a:p>
                      <a:pPr>
                        <a:lnSpc>
                          <a:spcPct val="150000"/>
                        </a:lnSpc>
                        <a:spcAft>
                          <a:spcPts val="800"/>
                        </a:spcAft>
                      </a:pPr>
                      <a:r>
                        <a:rPr lang="es-PE" sz="1100" kern="100">
                          <a:effectLst/>
                        </a:rPr>
                        <a:t>Crea reportes sobre las actividades y el estado del sistema.</a:t>
                      </a:r>
                      <a:endParaRPr lang="es-ES" sz="1100" kern="100">
                        <a:effectLst/>
                        <a:latin typeface="Arial" panose="020B0604020202020204" pitchFamily="34" charset="0"/>
                        <a:ea typeface="Aptos" panose="020B0004020202020204" pitchFamily="34" charset="0"/>
                      </a:endParaRPr>
                    </a:p>
                  </a:txBody>
                  <a:tcPr marL="63481" marR="63481" marT="0" marB="0" anchor="ctr"/>
                </a:tc>
                <a:extLst>
                  <a:ext uri="{0D108BD9-81ED-4DB2-BD59-A6C34878D82A}">
                    <a16:rowId xmlns:a16="http://schemas.microsoft.com/office/drawing/2014/main" val="2251936687"/>
                  </a:ext>
                </a:extLst>
              </a:tr>
              <a:tr h="476520">
                <a:tc rowSpan="3">
                  <a:txBody>
                    <a:bodyPr/>
                    <a:lstStyle/>
                    <a:p>
                      <a:pPr>
                        <a:lnSpc>
                          <a:spcPct val="150000"/>
                        </a:lnSpc>
                        <a:spcAft>
                          <a:spcPts val="800"/>
                        </a:spcAft>
                      </a:pPr>
                      <a:r>
                        <a:rPr lang="es-PE" sz="1100" kern="100">
                          <a:effectLst/>
                        </a:rPr>
                        <a:t>Técnico de Mantenimiento</a:t>
                      </a:r>
                      <a:endParaRPr lang="es-ES" sz="1100" kern="100">
                        <a:effectLst/>
                        <a:latin typeface="Arial" panose="020B0604020202020204" pitchFamily="34" charset="0"/>
                        <a:ea typeface="Aptos" panose="020B0004020202020204" pitchFamily="34" charset="0"/>
                      </a:endParaRPr>
                    </a:p>
                  </a:txBody>
                  <a:tcPr marL="63481" marR="63481" marT="0" marB="0" anchor="ctr"/>
                </a:tc>
                <a:tc>
                  <a:txBody>
                    <a:bodyPr/>
                    <a:lstStyle/>
                    <a:p>
                      <a:pPr>
                        <a:lnSpc>
                          <a:spcPct val="150000"/>
                        </a:lnSpc>
                        <a:spcAft>
                          <a:spcPts val="800"/>
                        </a:spcAft>
                      </a:pPr>
                      <a:r>
                        <a:rPr lang="es-PE" sz="1100" kern="100">
                          <a:effectLst/>
                        </a:rPr>
                        <a:t>Registra las actividades de mantenimiento</a:t>
                      </a:r>
                      <a:endParaRPr lang="es-ES" sz="1100" kern="100">
                        <a:effectLst/>
                        <a:latin typeface="Arial" panose="020B0604020202020204" pitchFamily="34" charset="0"/>
                        <a:ea typeface="Aptos" panose="020B0004020202020204" pitchFamily="34" charset="0"/>
                      </a:endParaRPr>
                    </a:p>
                  </a:txBody>
                  <a:tcPr marL="63481" marR="63481" marT="0" marB="0" anchor="ctr"/>
                </a:tc>
                <a:tc>
                  <a:txBody>
                    <a:bodyPr/>
                    <a:lstStyle/>
                    <a:p>
                      <a:pPr>
                        <a:lnSpc>
                          <a:spcPct val="150000"/>
                        </a:lnSpc>
                        <a:spcAft>
                          <a:spcPts val="800"/>
                        </a:spcAft>
                      </a:pPr>
                      <a:r>
                        <a:rPr lang="es-PE" sz="1100" kern="100">
                          <a:effectLst/>
                        </a:rPr>
                        <a:t>Documenta las acciones de mantenimiento realizadas.</a:t>
                      </a:r>
                      <a:endParaRPr lang="es-ES" sz="1100" kern="100">
                        <a:effectLst/>
                        <a:latin typeface="Arial" panose="020B0604020202020204" pitchFamily="34" charset="0"/>
                        <a:ea typeface="Aptos" panose="020B0004020202020204" pitchFamily="34" charset="0"/>
                      </a:endParaRPr>
                    </a:p>
                  </a:txBody>
                  <a:tcPr marL="63481" marR="63481" marT="0" marB="0" anchor="ctr"/>
                </a:tc>
                <a:extLst>
                  <a:ext uri="{0D108BD9-81ED-4DB2-BD59-A6C34878D82A}">
                    <a16:rowId xmlns:a16="http://schemas.microsoft.com/office/drawing/2014/main" val="3479686986"/>
                  </a:ext>
                </a:extLst>
              </a:tr>
              <a:tr h="730444">
                <a:tc vMerge="1">
                  <a:txBody>
                    <a:bodyPr/>
                    <a:lstStyle/>
                    <a:p>
                      <a:endParaRPr lang="es-PE"/>
                    </a:p>
                  </a:txBody>
                  <a:tcPr/>
                </a:tc>
                <a:tc>
                  <a:txBody>
                    <a:bodyPr/>
                    <a:lstStyle/>
                    <a:p>
                      <a:pPr>
                        <a:lnSpc>
                          <a:spcPct val="150000"/>
                        </a:lnSpc>
                        <a:spcAft>
                          <a:spcPts val="800"/>
                        </a:spcAft>
                      </a:pPr>
                      <a:r>
                        <a:rPr lang="es-PE" sz="1100" kern="100">
                          <a:effectLst/>
                        </a:rPr>
                        <a:t>Analiza datos específicos para sus intervenciones</a:t>
                      </a:r>
                      <a:endParaRPr lang="es-ES" sz="1100" kern="100">
                        <a:effectLst/>
                        <a:latin typeface="Arial" panose="020B0604020202020204" pitchFamily="34" charset="0"/>
                        <a:ea typeface="Aptos" panose="020B0004020202020204" pitchFamily="34" charset="0"/>
                      </a:endParaRPr>
                    </a:p>
                  </a:txBody>
                  <a:tcPr marL="63481" marR="63481" marT="0" marB="0" anchor="ctr"/>
                </a:tc>
                <a:tc>
                  <a:txBody>
                    <a:bodyPr/>
                    <a:lstStyle/>
                    <a:p>
                      <a:pPr>
                        <a:lnSpc>
                          <a:spcPct val="150000"/>
                        </a:lnSpc>
                        <a:spcAft>
                          <a:spcPts val="800"/>
                        </a:spcAft>
                      </a:pPr>
                      <a:r>
                        <a:rPr lang="es-PE" sz="1100" kern="100">
                          <a:effectLst/>
                        </a:rPr>
                        <a:t>Examina información clave para tomar decisiones técnicas.</a:t>
                      </a:r>
                      <a:endParaRPr lang="es-ES" sz="1100" kern="100">
                        <a:effectLst/>
                        <a:latin typeface="Arial" panose="020B0604020202020204" pitchFamily="34" charset="0"/>
                        <a:ea typeface="Aptos" panose="020B0004020202020204" pitchFamily="34" charset="0"/>
                      </a:endParaRPr>
                    </a:p>
                  </a:txBody>
                  <a:tcPr marL="63481" marR="63481" marT="0" marB="0" anchor="ctr"/>
                </a:tc>
                <a:extLst>
                  <a:ext uri="{0D108BD9-81ED-4DB2-BD59-A6C34878D82A}">
                    <a16:rowId xmlns:a16="http://schemas.microsoft.com/office/drawing/2014/main" val="347321209"/>
                  </a:ext>
                </a:extLst>
              </a:tr>
              <a:tr h="730444">
                <a:tc vMerge="1">
                  <a:txBody>
                    <a:bodyPr/>
                    <a:lstStyle/>
                    <a:p>
                      <a:endParaRPr lang="es-PE"/>
                    </a:p>
                  </a:txBody>
                  <a:tcPr/>
                </a:tc>
                <a:tc>
                  <a:txBody>
                    <a:bodyPr/>
                    <a:lstStyle/>
                    <a:p>
                      <a:pPr>
                        <a:lnSpc>
                          <a:spcPct val="150000"/>
                        </a:lnSpc>
                        <a:spcAft>
                          <a:spcPts val="800"/>
                        </a:spcAft>
                      </a:pPr>
                      <a:r>
                        <a:rPr lang="es-PE" sz="1100" kern="100">
                          <a:effectLst/>
                        </a:rPr>
                        <a:t>Consulta el historial de equipos</a:t>
                      </a:r>
                      <a:endParaRPr lang="es-ES" sz="1100" kern="100">
                        <a:effectLst/>
                        <a:latin typeface="Arial" panose="020B0604020202020204" pitchFamily="34" charset="0"/>
                        <a:ea typeface="Aptos" panose="020B0004020202020204" pitchFamily="34" charset="0"/>
                      </a:endParaRPr>
                    </a:p>
                  </a:txBody>
                  <a:tcPr marL="63481" marR="63481" marT="0" marB="0" anchor="ctr"/>
                </a:tc>
                <a:tc>
                  <a:txBody>
                    <a:bodyPr/>
                    <a:lstStyle/>
                    <a:p>
                      <a:pPr>
                        <a:lnSpc>
                          <a:spcPct val="150000"/>
                        </a:lnSpc>
                        <a:spcAft>
                          <a:spcPts val="800"/>
                        </a:spcAft>
                      </a:pPr>
                      <a:r>
                        <a:rPr lang="es-PE" sz="1100" kern="100" dirty="0">
                          <a:effectLst/>
                        </a:rPr>
                        <a:t>Revisa los registros históricos de los equipos para planificar acciones.</a:t>
                      </a:r>
                      <a:endParaRPr lang="es-ES" sz="1100" kern="100" dirty="0">
                        <a:effectLst/>
                        <a:latin typeface="Arial" panose="020B0604020202020204" pitchFamily="34" charset="0"/>
                        <a:ea typeface="Aptos" panose="020B0004020202020204" pitchFamily="34" charset="0"/>
                      </a:endParaRPr>
                    </a:p>
                  </a:txBody>
                  <a:tcPr marL="63481" marR="63481" marT="0" marB="0" anchor="ctr"/>
                </a:tc>
                <a:extLst>
                  <a:ext uri="{0D108BD9-81ED-4DB2-BD59-A6C34878D82A}">
                    <a16:rowId xmlns:a16="http://schemas.microsoft.com/office/drawing/2014/main" val="2748546798"/>
                  </a:ext>
                </a:extLst>
              </a:tr>
            </a:tbl>
          </a:graphicData>
        </a:graphic>
      </p:graphicFrame>
    </p:spTree>
    <p:extLst>
      <p:ext uri="{BB962C8B-B14F-4D97-AF65-F5344CB8AC3E}">
        <p14:creationId xmlns:p14="http://schemas.microsoft.com/office/powerpoint/2010/main" val="26177183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FEDE20-0617-365A-0456-3EF4E1962F52}"/>
            </a:ext>
          </a:extLst>
        </p:cNvPr>
        <p:cNvGrpSpPr/>
        <p:nvPr/>
      </p:nvGrpSpPr>
      <p:grpSpPr>
        <a:xfrm>
          <a:off x="0" y="0"/>
          <a:ext cx="0" cy="0"/>
          <a:chOff x="0" y="0"/>
          <a:chExt cx="0" cy="0"/>
        </a:xfrm>
      </p:grpSpPr>
      <p:pic>
        <p:nvPicPr>
          <p:cNvPr id="4" name="Imagen 3">
            <a:extLst>
              <a:ext uri="{FF2B5EF4-FFF2-40B4-BE49-F238E27FC236}">
                <a16:creationId xmlns:a16="http://schemas.microsoft.com/office/drawing/2014/main" id="{007C182F-AE97-555D-C3E7-76E97B7CC566}"/>
              </a:ext>
            </a:extLst>
          </p:cNvPr>
          <p:cNvPicPr>
            <a:picLocks noGrp="1" noRot="1" noChangeAspect="1" noMove="1" noResize="1" noEditPoints="1" noAdjustHandles="1" noChangeArrowheads="1" noChangeShapeType="1" noCrop="1"/>
          </p:cNvPicPr>
          <p:nvPr/>
        </p:nvPicPr>
        <p:blipFill>
          <a:blip r:embed="rId3"/>
          <a:stretch>
            <a:fillRect/>
          </a:stretch>
        </p:blipFill>
        <p:spPr>
          <a:xfrm>
            <a:off x="0" y="-3939"/>
            <a:ext cx="12191999" cy="6865878"/>
          </a:xfrm>
          <a:prstGeom prst="rect">
            <a:avLst/>
          </a:prstGeom>
        </p:spPr>
      </p:pic>
      <p:pic>
        <p:nvPicPr>
          <p:cNvPr id="8" name="Imagen 7" descr="Logotipo&#10;&#10;Descripción generada automáticamente">
            <a:extLst>
              <a:ext uri="{FF2B5EF4-FFF2-40B4-BE49-F238E27FC236}">
                <a16:creationId xmlns:a16="http://schemas.microsoft.com/office/drawing/2014/main" id="{E55A36D0-7BC2-DB5B-6E9E-DC902D968DB7}"/>
              </a:ext>
            </a:extLst>
          </p:cNvPr>
          <p:cNvPicPr>
            <a:picLocks noChangeAspect="1"/>
          </p:cNvPicPr>
          <p:nvPr/>
        </p:nvPicPr>
        <p:blipFill>
          <a:blip r:embed="rId4"/>
          <a:stretch>
            <a:fillRect/>
          </a:stretch>
        </p:blipFill>
        <p:spPr>
          <a:xfrm>
            <a:off x="11162634" y="237886"/>
            <a:ext cx="732742" cy="809641"/>
          </a:xfrm>
          <a:prstGeom prst="rect">
            <a:avLst/>
          </a:prstGeom>
          <a:ln>
            <a:noFill/>
          </a:ln>
        </p:spPr>
      </p:pic>
      <p:sp>
        <p:nvSpPr>
          <p:cNvPr id="2" name="Rectángulo 1">
            <a:extLst>
              <a:ext uri="{FF2B5EF4-FFF2-40B4-BE49-F238E27FC236}">
                <a16:creationId xmlns:a16="http://schemas.microsoft.com/office/drawing/2014/main" id="{B4384477-4EFE-CDEC-A979-A3063871EAF3}"/>
              </a:ext>
            </a:extLst>
          </p:cNvPr>
          <p:cNvSpPr/>
          <p:nvPr/>
        </p:nvSpPr>
        <p:spPr>
          <a:xfrm>
            <a:off x="-18815" y="0"/>
            <a:ext cx="432740" cy="6858000"/>
          </a:xfrm>
          <a:prstGeom prst="rect">
            <a:avLst/>
          </a:prstGeom>
          <a:solidFill>
            <a:srgbClr val="E5224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 name="Título 1">
            <a:extLst>
              <a:ext uri="{FF2B5EF4-FFF2-40B4-BE49-F238E27FC236}">
                <a16:creationId xmlns:a16="http://schemas.microsoft.com/office/drawing/2014/main" id="{7D6F43D7-77A8-B73E-D311-D6FF0849FCEF}"/>
              </a:ext>
            </a:extLst>
          </p:cNvPr>
          <p:cNvSpPr txBox="1">
            <a:spLocks/>
          </p:cNvSpPr>
          <p:nvPr/>
        </p:nvSpPr>
        <p:spPr>
          <a:xfrm>
            <a:off x="482743" y="208687"/>
            <a:ext cx="10670483" cy="65955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sz="3600" b="1" u="sng" dirty="0">
                <a:latin typeface="Agenda" panose="02000603040000020004"/>
                <a:cs typeface="Arial" panose="020B0604020202020204" pitchFamily="34" charset="0"/>
              </a:rPr>
              <a:t>Requerimiento del Sistema</a:t>
            </a:r>
            <a:endParaRPr lang="es-PE" sz="3000" dirty="0">
              <a:solidFill>
                <a:srgbClr val="333333"/>
              </a:solidFill>
              <a:latin typeface="Agenda" panose="02000603040000020004" pitchFamily="2" charset="0"/>
            </a:endParaRPr>
          </a:p>
        </p:txBody>
      </p:sp>
      <p:graphicFrame>
        <p:nvGraphicFramePr>
          <p:cNvPr id="7" name="Tabla 6">
            <a:extLst>
              <a:ext uri="{FF2B5EF4-FFF2-40B4-BE49-F238E27FC236}">
                <a16:creationId xmlns:a16="http://schemas.microsoft.com/office/drawing/2014/main" id="{6E349336-CA34-FC18-0B90-9A11958E1D86}"/>
              </a:ext>
            </a:extLst>
          </p:cNvPr>
          <p:cNvGraphicFramePr>
            <a:graphicFrameLocks noGrp="1"/>
          </p:cNvGraphicFramePr>
          <p:nvPr>
            <p:extLst>
              <p:ext uri="{D42A27DB-BD31-4B8C-83A1-F6EECF244321}">
                <p14:modId xmlns:p14="http://schemas.microsoft.com/office/powerpoint/2010/main" val="3637087408"/>
              </p:ext>
            </p:extLst>
          </p:nvPr>
        </p:nvGraphicFramePr>
        <p:xfrm>
          <a:off x="564513" y="892687"/>
          <a:ext cx="11106556" cy="1077595"/>
        </p:xfrm>
        <a:graphic>
          <a:graphicData uri="http://schemas.openxmlformats.org/drawingml/2006/table">
            <a:tbl>
              <a:tblPr firstRow="1" firstCol="1" bandRow="1">
                <a:tableStyleId>{5C22544A-7EE6-4342-B048-85BDC9FD1C3A}</a:tableStyleId>
              </a:tblPr>
              <a:tblGrid>
                <a:gridCol w="3492098">
                  <a:extLst>
                    <a:ext uri="{9D8B030D-6E8A-4147-A177-3AD203B41FA5}">
                      <a16:colId xmlns:a16="http://schemas.microsoft.com/office/drawing/2014/main" val="520177237"/>
                    </a:ext>
                  </a:extLst>
                </a:gridCol>
                <a:gridCol w="7614458">
                  <a:extLst>
                    <a:ext uri="{9D8B030D-6E8A-4147-A177-3AD203B41FA5}">
                      <a16:colId xmlns:a16="http://schemas.microsoft.com/office/drawing/2014/main" val="1544347872"/>
                    </a:ext>
                  </a:extLst>
                </a:gridCol>
              </a:tblGrid>
              <a:tr h="0">
                <a:tc>
                  <a:txBody>
                    <a:bodyPr/>
                    <a:lstStyle/>
                    <a:p>
                      <a:pPr algn="ctr">
                        <a:lnSpc>
                          <a:spcPct val="150000"/>
                        </a:lnSpc>
                        <a:spcAft>
                          <a:spcPts val="800"/>
                        </a:spcAft>
                      </a:pPr>
                      <a:r>
                        <a:rPr lang="es-PE" sz="1050" kern="100" dirty="0">
                          <a:effectLst/>
                        </a:rPr>
                        <a:t>Requerimientos Funcionales</a:t>
                      </a:r>
                      <a:endParaRPr lang="es-ES" sz="1050" kern="100" dirty="0">
                        <a:effectLst/>
                        <a:latin typeface="Arial" panose="020B0604020202020204" pitchFamily="34" charset="0"/>
                        <a:ea typeface="Aptos" panose="020B0004020202020204" pitchFamily="34" charset="0"/>
                      </a:endParaRPr>
                    </a:p>
                  </a:txBody>
                  <a:tcPr marL="68580" marR="68580" marT="0" marB="0" anchor="ctr"/>
                </a:tc>
                <a:tc>
                  <a:txBody>
                    <a:bodyPr/>
                    <a:lstStyle/>
                    <a:p>
                      <a:pPr algn="ctr">
                        <a:lnSpc>
                          <a:spcPct val="150000"/>
                        </a:lnSpc>
                        <a:spcAft>
                          <a:spcPts val="800"/>
                        </a:spcAft>
                      </a:pPr>
                      <a:r>
                        <a:rPr lang="es-PE" sz="1050" kern="100">
                          <a:effectLst/>
                        </a:rPr>
                        <a:t>Descripción</a:t>
                      </a:r>
                      <a:endParaRPr lang="es-ES" sz="1050" kern="100">
                        <a:effectLst/>
                        <a:latin typeface="Arial" panose="020B0604020202020204" pitchFamily="34" charset="0"/>
                        <a:ea typeface="Aptos" panose="020B0004020202020204" pitchFamily="34" charset="0"/>
                      </a:endParaRPr>
                    </a:p>
                  </a:txBody>
                  <a:tcPr marL="68580" marR="68580" marT="0" marB="0" anchor="ctr"/>
                </a:tc>
                <a:extLst>
                  <a:ext uri="{0D108BD9-81ED-4DB2-BD59-A6C34878D82A}">
                    <a16:rowId xmlns:a16="http://schemas.microsoft.com/office/drawing/2014/main" val="3225131979"/>
                  </a:ext>
                </a:extLst>
              </a:tr>
              <a:tr h="0">
                <a:tc>
                  <a:txBody>
                    <a:bodyPr/>
                    <a:lstStyle/>
                    <a:p>
                      <a:pPr>
                        <a:lnSpc>
                          <a:spcPct val="150000"/>
                        </a:lnSpc>
                        <a:spcAft>
                          <a:spcPts val="800"/>
                        </a:spcAft>
                      </a:pPr>
                      <a:r>
                        <a:rPr lang="es-PE" sz="1050" kern="100">
                          <a:effectLst/>
                        </a:rPr>
                        <a:t>Registro de Actividades de Mantenimiento</a:t>
                      </a:r>
                      <a:endParaRPr lang="es-ES" sz="1050" kern="100">
                        <a:effectLst/>
                        <a:latin typeface="Arial" panose="020B0604020202020204" pitchFamily="34" charset="0"/>
                        <a:ea typeface="Aptos" panose="020B0004020202020204" pitchFamily="34" charset="0"/>
                      </a:endParaRPr>
                    </a:p>
                  </a:txBody>
                  <a:tcPr marL="68580" marR="68580" marT="0" marB="0" anchor="ctr"/>
                </a:tc>
                <a:tc>
                  <a:txBody>
                    <a:bodyPr/>
                    <a:lstStyle/>
                    <a:p>
                      <a:pPr>
                        <a:lnSpc>
                          <a:spcPct val="150000"/>
                        </a:lnSpc>
                        <a:spcAft>
                          <a:spcPts val="800"/>
                        </a:spcAft>
                      </a:pPr>
                      <a:r>
                        <a:rPr lang="es-PE" sz="1050" kern="100">
                          <a:effectLst/>
                        </a:rPr>
                        <a:t>Permite registrar las tareas de mantenimiento realizadas en el sistema.</a:t>
                      </a:r>
                      <a:endParaRPr lang="es-ES" sz="1050" kern="100">
                        <a:effectLst/>
                        <a:latin typeface="Arial" panose="020B0604020202020204" pitchFamily="34" charset="0"/>
                        <a:ea typeface="Aptos" panose="020B0004020202020204" pitchFamily="34" charset="0"/>
                      </a:endParaRPr>
                    </a:p>
                  </a:txBody>
                  <a:tcPr marL="68580" marR="68580" marT="0" marB="0" anchor="ctr"/>
                </a:tc>
                <a:extLst>
                  <a:ext uri="{0D108BD9-81ED-4DB2-BD59-A6C34878D82A}">
                    <a16:rowId xmlns:a16="http://schemas.microsoft.com/office/drawing/2014/main" val="474691527"/>
                  </a:ext>
                </a:extLst>
              </a:tr>
              <a:tr h="0">
                <a:tc>
                  <a:txBody>
                    <a:bodyPr/>
                    <a:lstStyle/>
                    <a:p>
                      <a:pPr>
                        <a:lnSpc>
                          <a:spcPct val="150000"/>
                        </a:lnSpc>
                        <a:spcAft>
                          <a:spcPts val="800"/>
                        </a:spcAft>
                      </a:pPr>
                      <a:r>
                        <a:rPr lang="es-PE" sz="1050" kern="100" dirty="0">
                          <a:effectLst/>
                        </a:rPr>
                        <a:t>Consulta de Historial de Equipos</a:t>
                      </a:r>
                      <a:endParaRPr lang="es-ES" sz="1050" kern="100" dirty="0">
                        <a:effectLst/>
                        <a:latin typeface="Arial" panose="020B0604020202020204" pitchFamily="34" charset="0"/>
                        <a:ea typeface="Aptos" panose="020B0004020202020204" pitchFamily="34" charset="0"/>
                      </a:endParaRPr>
                    </a:p>
                  </a:txBody>
                  <a:tcPr marL="68580" marR="68580" marT="0" marB="0" anchor="ctr"/>
                </a:tc>
                <a:tc>
                  <a:txBody>
                    <a:bodyPr/>
                    <a:lstStyle/>
                    <a:p>
                      <a:pPr>
                        <a:lnSpc>
                          <a:spcPct val="150000"/>
                        </a:lnSpc>
                        <a:spcAft>
                          <a:spcPts val="800"/>
                        </a:spcAft>
                      </a:pPr>
                      <a:r>
                        <a:rPr lang="es-PE" sz="1050" kern="100">
                          <a:effectLst/>
                        </a:rPr>
                        <a:t>Facilita la consulta del historial de mantenimiento de equipos específicos.</a:t>
                      </a:r>
                      <a:endParaRPr lang="es-ES" sz="1050" kern="100">
                        <a:effectLst/>
                        <a:latin typeface="Arial" panose="020B0604020202020204" pitchFamily="34" charset="0"/>
                        <a:ea typeface="Aptos" panose="020B0004020202020204" pitchFamily="34" charset="0"/>
                      </a:endParaRPr>
                    </a:p>
                  </a:txBody>
                  <a:tcPr marL="68580" marR="68580" marT="0" marB="0" anchor="ctr"/>
                </a:tc>
                <a:extLst>
                  <a:ext uri="{0D108BD9-81ED-4DB2-BD59-A6C34878D82A}">
                    <a16:rowId xmlns:a16="http://schemas.microsoft.com/office/drawing/2014/main" val="753876327"/>
                  </a:ext>
                </a:extLst>
              </a:tr>
              <a:tr h="0">
                <a:tc>
                  <a:txBody>
                    <a:bodyPr/>
                    <a:lstStyle/>
                    <a:p>
                      <a:pPr>
                        <a:lnSpc>
                          <a:spcPct val="150000"/>
                        </a:lnSpc>
                        <a:spcAft>
                          <a:spcPts val="800"/>
                        </a:spcAft>
                      </a:pPr>
                      <a:r>
                        <a:rPr lang="es-PE" sz="1050" kern="100">
                          <a:effectLst/>
                        </a:rPr>
                        <a:t>Análisis Comparativo de Registros</a:t>
                      </a:r>
                      <a:endParaRPr lang="es-ES" sz="1050" kern="100">
                        <a:effectLst/>
                        <a:latin typeface="Arial" panose="020B0604020202020204" pitchFamily="34" charset="0"/>
                        <a:ea typeface="Aptos" panose="020B0004020202020204" pitchFamily="34" charset="0"/>
                      </a:endParaRPr>
                    </a:p>
                  </a:txBody>
                  <a:tcPr marL="68580" marR="68580" marT="0" marB="0" anchor="ctr"/>
                </a:tc>
                <a:tc>
                  <a:txBody>
                    <a:bodyPr/>
                    <a:lstStyle/>
                    <a:p>
                      <a:pPr>
                        <a:lnSpc>
                          <a:spcPct val="150000"/>
                        </a:lnSpc>
                        <a:spcAft>
                          <a:spcPts val="800"/>
                        </a:spcAft>
                      </a:pPr>
                      <a:r>
                        <a:rPr lang="es-PE" sz="1050" kern="100">
                          <a:effectLst/>
                        </a:rPr>
                        <a:t>Proporciona herramientas para analizar y comparar datos registrados.</a:t>
                      </a:r>
                      <a:endParaRPr lang="es-ES" sz="1050" kern="100">
                        <a:effectLst/>
                        <a:latin typeface="Arial" panose="020B0604020202020204" pitchFamily="34" charset="0"/>
                        <a:ea typeface="Aptos" panose="020B0004020202020204" pitchFamily="34" charset="0"/>
                      </a:endParaRPr>
                    </a:p>
                  </a:txBody>
                  <a:tcPr marL="68580" marR="68580" marT="0" marB="0" anchor="ctr"/>
                </a:tc>
                <a:extLst>
                  <a:ext uri="{0D108BD9-81ED-4DB2-BD59-A6C34878D82A}">
                    <a16:rowId xmlns:a16="http://schemas.microsoft.com/office/drawing/2014/main" val="2268945624"/>
                  </a:ext>
                </a:extLst>
              </a:tr>
              <a:tr h="0">
                <a:tc>
                  <a:txBody>
                    <a:bodyPr/>
                    <a:lstStyle/>
                    <a:p>
                      <a:pPr>
                        <a:lnSpc>
                          <a:spcPct val="150000"/>
                        </a:lnSpc>
                        <a:spcAft>
                          <a:spcPts val="800"/>
                        </a:spcAft>
                      </a:pPr>
                      <a:r>
                        <a:rPr lang="es-PE" sz="1050" kern="100">
                          <a:effectLst/>
                        </a:rPr>
                        <a:t>Generación de Reportes</a:t>
                      </a:r>
                      <a:endParaRPr lang="es-ES" sz="1050" kern="100">
                        <a:effectLst/>
                        <a:latin typeface="Arial" panose="020B0604020202020204" pitchFamily="34" charset="0"/>
                        <a:ea typeface="Aptos" panose="020B0004020202020204" pitchFamily="34" charset="0"/>
                      </a:endParaRPr>
                    </a:p>
                  </a:txBody>
                  <a:tcPr marL="68580" marR="68580" marT="0" marB="0" anchor="ctr"/>
                </a:tc>
                <a:tc>
                  <a:txBody>
                    <a:bodyPr/>
                    <a:lstStyle/>
                    <a:p>
                      <a:pPr>
                        <a:lnSpc>
                          <a:spcPct val="150000"/>
                        </a:lnSpc>
                        <a:spcAft>
                          <a:spcPts val="800"/>
                        </a:spcAft>
                      </a:pPr>
                      <a:r>
                        <a:rPr lang="es-PE" sz="1050" kern="100" dirty="0">
                          <a:effectLst/>
                        </a:rPr>
                        <a:t>Genera informes detallados sobre actividades, equipos y datos registrados.</a:t>
                      </a:r>
                      <a:endParaRPr lang="es-ES" sz="1050" kern="100" dirty="0">
                        <a:effectLst/>
                        <a:latin typeface="Arial" panose="020B0604020202020204" pitchFamily="34" charset="0"/>
                        <a:ea typeface="Aptos" panose="020B0004020202020204" pitchFamily="34" charset="0"/>
                      </a:endParaRPr>
                    </a:p>
                  </a:txBody>
                  <a:tcPr marL="68580" marR="68580" marT="0" marB="0" anchor="ctr"/>
                </a:tc>
                <a:extLst>
                  <a:ext uri="{0D108BD9-81ED-4DB2-BD59-A6C34878D82A}">
                    <a16:rowId xmlns:a16="http://schemas.microsoft.com/office/drawing/2014/main" val="3474058627"/>
                  </a:ext>
                </a:extLst>
              </a:tr>
            </a:tbl>
          </a:graphicData>
        </a:graphic>
      </p:graphicFrame>
      <p:graphicFrame>
        <p:nvGraphicFramePr>
          <p:cNvPr id="10" name="Tabla 9">
            <a:extLst>
              <a:ext uri="{FF2B5EF4-FFF2-40B4-BE49-F238E27FC236}">
                <a16:creationId xmlns:a16="http://schemas.microsoft.com/office/drawing/2014/main" id="{1B39817D-ADB4-493B-CC1E-CF4D67228A96}"/>
              </a:ext>
            </a:extLst>
          </p:cNvPr>
          <p:cNvGraphicFramePr>
            <a:graphicFrameLocks noGrp="1"/>
          </p:cNvGraphicFramePr>
          <p:nvPr>
            <p:extLst>
              <p:ext uri="{D42A27DB-BD31-4B8C-83A1-F6EECF244321}">
                <p14:modId xmlns:p14="http://schemas.microsoft.com/office/powerpoint/2010/main" val="1445629953"/>
              </p:ext>
            </p:extLst>
          </p:nvPr>
        </p:nvGraphicFramePr>
        <p:xfrm>
          <a:off x="564513" y="2086285"/>
          <a:ext cx="11106556" cy="1077595"/>
        </p:xfrm>
        <a:graphic>
          <a:graphicData uri="http://schemas.openxmlformats.org/drawingml/2006/table">
            <a:tbl>
              <a:tblPr firstRow="1" firstCol="1" bandRow="1">
                <a:tableStyleId>{5C22544A-7EE6-4342-B048-85BDC9FD1C3A}</a:tableStyleId>
              </a:tblPr>
              <a:tblGrid>
                <a:gridCol w="3492098">
                  <a:extLst>
                    <a:ext uri="{9D8B030D-6E8A-4147-A177-3AD203B41FA5}">
                      <a16:colId xmlns:a16="http://schemas.microsoft.com/office/drawing/2014/main" val="4226716414"/>
                    </a:ext>
                  </a:extLst>
                </a:gridCol>
                <a:gridCol w="7614458">
                  <a:extLst>
                    <a:ext uri="{9D8B030D-6E8A-4147-A177-3AD203B41FA5}">
                      <a16:colId xmlns:a16="http://schemas.microsoft.com/office/drawing/2014/main" val="1782418194"/>
                    </a:ext>
                  </a:extLst>
                </a:gridCol>
              </a:tblGrid>
              <a:tr h="0">
                <a:tc>
                  <a:txBody>
                    <a:bodyPr/>
                    <a:lstStyle/>
                    <a:p>
                      <a:pPr algn="ctr">
                        <a:lnSpc>
                          <a:spcPct val="150000"/>
                        </a:lnSpc>
                        <a:spcAft>
                          <a:spcPts val="800"/>
                        </a:spcAft>
                      </a:pPr>
                      <a:r>
                        <a:rPr lang="es-PE" sz="1050" kern="100" dirty="0">
                          <a:effectLst/>
                        </a:rPr>
                        <a:t>Requerimientos no Funcionales</a:t>
                      </a:r>
                      <a:endParaRPr lang="es-ES" sz="1050" kern="100" dirty="0">
                        <a:effectLst/>
                        <a:latin typeface="Arial" panose="020B0604020202020204" pitchFamily="34" charset="0"/>
                        <a:ea typeface="Aptos" panose="020B0004020202020204" pitchFamily="34" charset="0"/>
                      </a:endParaRPr>
                    </a:p>
                  </a:txBody>
                  <a:tcPr marL="68580" marR="68580" marT="0" marB="0" anchor="ctr"/>
                </a:tc>
                <a:tc>
                  <a:txBody>
                    <a:bodyPr/>
                    <a:lstStyle/>
                    <a:p>
                      <a:pPr algn="ctr">
                        <a:lnSpc>
                          <a:spcPct val="150000"/>
                        </a:lnSpc>
                        <a:spcAft>
                          <a:spcPts val="800"/>
                        </a:spcAft>
                      </a:pPr>
                      <a:r>
                        <a:rPr lang="es-PE" sz="1050" kern="100">
                          <a:effectLst/>
                        </a:rPr>
                        <a:t>Descripción</a:t>
                      </a:r>
                      <a:endParaRPr lang="es-ES" sz="1050" kern="100">
                        <a:effectLst/>
                        <a:latin typeface="Arial" panose="020B0604020202020204" pitchFamily="34" charset="0"/>
                        <a:ea typeface="Aptos" panose="020B0004020202020204" pitchFamily="34" charset="0"/>
                      </a:endParaRPr>
                    </a:p>
                  </a:txBody>
                  <a:tcPr marL="68580" marR="68580" marT="0" marB="0" anchor="ctr"/>
                </a:tc>
                <a:extLst>
                  <a:ext uri="{0D108BD9-81ED-4DB2-BD59-A6C34878D82A}">
                    <a16:rowId xmlns:a16="http://schemas.microsoft.com/office/drawing/2014/main" val="1902173255"/>
                  </a:ext>
                </a:extLst>
              </a:tr>
              <a:tr h="0">
                <a:tc>
                  <a:txBody>
                    <a:bodyPr/>
                    <a:lstStyle/>
                    <a:p>
                      <a:pPr>
                        <a:lnSpc>
                          <a:spcPct val="150000"/>
                        </a:lnSpc>
                        <a:spcAft>
                          <a:spcPts val="800"/>
                        </a:spcAft>
                      </a:pPr>
                      <a:r>
                        <a:rPr lang="es-PE" sz="1050" kern="100" dirty="0">
                          <a:effectLst/>
                        </a:rPr>
                        <a:t>Gestión de Carga del Sistema</a:t>
                      </a:r>
                      <a:endParaRPr lang="es-ES" sz="1050" kern="100" dirty="0">
                        <a:effectLst/>
                        <a:latin typeface="Arial" panose="020B0604020202020204" pitchFamily="34" charset="0"/>
                        <a:ea typeface="Aptos" panose="020B0004020202020204" pitchFamily="34" charset="0"/>
                      </a:endParaRPr>
                    </a:p>
                  </a:txBody>
                  <a:tcPr marL="68580" marR="68580" marT="0" marB="0" anchor="ctr"/>
                </a:tc>
                <a:tc>
                  <a:txBody>
                    <a:bodyPr/>
                    <a:lstStyle/>
                    <a:p>
                      <a:pPr>
                        <a:lnSpc>
                          <a:spcPct val="150000"/>
                        </a:lnSpc>
                        <a:spcAft>
                          <a:spcPts val="800"/>
                        </a:spcAft>
                      </a:pPr>
                      <a:r>
                        <a:rPr lang="es-PE" sz="1050" kern="100">
                          <a:effectLst/>
                        </a:rPr>
                        <a:t>El sistema debe adaptarse al aumento de datos y usuarios sin pérdida de rendimiento.</a:t>
                      </a:r>
                      <a:endParaRPr lang="es-ES" sz="1050" kern="100">
                        <a:effectLst/>
                        <a:latin typeface="Arial" panose="020B0604020202020204" pitchFamily="34" charset="0"/>
                        <a:ea typeface="Aptos" panose="020B0004020202020204" pitchFamily="34" charset="0"/>
                      </a:endParaRPr>
                    </a:p>
                  </a:txBody>
                  <a:tcPr marL="68580" marR="68580" marT="0" marB="0" anchor="ctr"/>
                </a:tc>
                <a:extLst>
                  <a:ext uri="{0D108BD9-81ED-4DB2-BD59-A6C34878D82A}">
                    <a16:rowId xmlns:a16="http://schemas.microsoft.com/office/drawing/2014/main" val="964892367"/>
                  </a:ext>
                </a:extLst>
              </a:tr>
              <a:tr h="0">
                <a:tc>
                  <a:txBody>
                    <a:bodyPr/>
                    <a:lstStyle/>
                    <a:p>
                      <a:pPr>
                        <a:lnSpc>
                          <a:spcPct val="150000"/>
                        </a:lnSpc>
                        <a:spcAft>
                          <a:spcPts val="800"/>
                        </a:spcAft>
                      </a:pPr>
                      <a:r>
                        <a:rPr lang="es-PE" sz="1050" kern="100" dirty="0">
                          <a:effectLst/>
                        </a:rPr>
                        <a:t>Interacción Intuitiva</a:t>
                      </a:r>
                      <a:endParaRPr lang="es-ES" sz="1050" kern="100" dirty="0">
                        <a:effectLst/>
                        <a:latin typeface="Arial" panose="020B0604020202020204" pitchFamily="34" charset="0"/>
                        <a:ea typeface="Aptos" panose="020B0004020202020204" pitchFamily="34" charset="0"/>
                      </a:endParaRPr>
                    </a:p>
                  </a:txBody>
                  <a:tcPr marL="68580" marR="68580" marT="0" marB="0" anchor="ctr"/>
                </a:tc>
                <a:tc>
                  <a:txBody>
                    <a:bodyPr/>
                    <a:lstStyle/>
                    <a:p>
                      <a:pPr>
                        <a:lnSpc>
                          <a:spcPct val="150000"/>
                        </a:lnSpc>
                        <a:spcAft>
                          <a:spcPts val="800"/>
                        </a:spcAft>
                      </a:pPr>
                      <a:r>
                        <a:rPr lang="es-PE" sz="1050" kern="100">
                          <a:effectLst/>
                        </a:rPr>
                        <a:t>El sistema debe ser fácil de usar e intuitivo para todos los usuarios.</a:t>
                      </a:r>
                      <a:endParaRPr lang="es-ES" sz="1050" kern="100">
                        <a:effectLst/>
                        <a:latin typeface="Arial" panose="020B0604020202020204" pitchFamily="34" charset="0"/>
                        <a:ea typeface="Aptos" panose="020B0004020202020204" pitchFamily="34" charset="0"/>
                      </a:endParaRPr>
                    </a:p>
                  </a:txBody>
                  <a:tcPr marL="68580" marR="68580" marT="0" marB="0" anchor="ctr"/>
                </a:tc>
                <a:extLst>
                  <a:ext uri="{0D108BD9-81ED-4DB2-BD59-A6C34878D82A}">
                    <a16:rowId xmlns:a16="http://schemas.microsoft.com/office/drawing/2014/main" val="815823654"/>
                  </a:ext>
                </a:extLst>
              </a:tr>
              <a:tr h="0">
                <a:tc>
                  <a:txBody>
                    <a:bodyPr/>
                    <a:lstStyle/>
                    <a:p>
                      <a:pPr>
                        <a:lnSpc>
                          <a:spcPct val="150000"/>
                        </a:lnSpc>
                        <a:spcAft>
                          <a:spcPts val="800"/>
                        </a:spcAft>
                      </a:pPr>
                      <a:r>
                        <a:rPr lang="es-PE" sz="1050" kern="100">
                          <a:effectLst/>
                        </a:rPr>
                        <a:t>Acceso Continuo	</a:t>
                      </a:r>
                      <a:endParaRPr lang="es-ES" sz="1050" kern="100">
                        <a:effectLst/>
                        <a:latin typeface="Arial" panose="020B0604020202020204" pitchFamily="34" charset="0"/>
                        <a:ea typeface="Aptos" panose="020B0004020202020204" pitchFamily="34" charset="0"/>
                      </a:endParaRPr>
                    </a:p>
                  </a:txBody>
                  <a:tcPr marL="68580" marR="68580" marT="0" marB="0" anchor="ctr"/>
                </a:tc>
                <a:tc>
                  <a:txBody>
                    <a:bodyPr/>
                    <a:lstStyle/>
                    <a:p>
                      <a:pPr>
                        <a:lnSpc>
                          <a:spcPct val="150000"/>
                        </a:lnSpc>
                        <a:spcAft>
                          <a:spcPts val="800"/>
                        </a:spcAft>
                      </a:pPr>
                      <a:r>
                        <a:rPr lang="es-PE" sz="1050" kern="100">
                          <a:effectLst/>
                        </a:rPr>
                        <a:t>El sistema debe estar disponible para los usuarios en todo momento con mínima interrupción.</a:t>
                      </a:r>
                      <a:endParaRPr lang="es-ES" sz="1050" kern="100">
                        <a:effectLst/>
                        <a:latin typeface="Arial" panose="020B0604020202020204" pitchFamily="34" charset="0"/>
                        <a:ea typeface="Aptos" panose="020B0004020202020204" pitchFamily="34" charset="0"/>
                      </a:endParaRPr>
                    </a:p>
                  </a:txBody>
                  <a:tcPr marL="68580" marR="68580" marT="0" marB="0" anchor="ctr"/>
                </a:tc>
                <a:extLst>
                  <a:ext uri="{0D108BD9-81ED-4DB2-BD59-A6C34878D82A}">
                    <a16:rowId xmlns:a16="http://schemas.microsoft.com/office/drawing/2014/main" val="510557604"/>
                  </a:ext>
                </a:extLst>
              </a:tr>
              <a:tr h="0">
                <a:tc>
                  <a:txBody>
                    <a:bodyPr/>
                    <a:lstStyle/>
                    <a:p>
                      <a:pPr>
                        <a:lnSpc>
                          <a:spcPct val="150000"/>
                        </a:lnSpc>
                        <a:spcAft>
                          <a:spcPts val="800"/>
                        </a:spcAft>
                      </a:pPr>
                      <a:r>
                        <a:rPr lang="es-PE" sz="1050" kern="100" dirty="0">
                          <a:effectLst/>
                        </a:rPr>
                        <a:t>Optimización del Sistema</a:t>
                      </a:r>
                      <a:endParaRPr lang="es-ES" sz="1050" kern="100" dirty="0">
                        <a:effectLst/>
                        <a:latin typeface="Arial" panose="020B0604020202020204" pitchFamily="34" charset="0"/>
                        <a:ea typeface="Aptos" panose="020B0004020202020204" pitchFamily="34" charset="0"/>
                      </a:endParaRPr>
                    </a:p>
                  </a:txBody>
                  <a:tcPr marL="68580" marR="68580" marT="0" marB="0" anchor="ctr"/>
                </a:tc>
                <a:tc>
                  <a:txBody>
                    <a:bodyPr/>
                    <a:lstStyle/>
                    <a:p>
                      <a:pPr>
                        <a:lnSpc>
                          <a:spcPct val="150000"/>
                        </a:lnSpc>
                        <a:spcAft>
                          <a:spcPts val="800"/>
                        </a:spcAft>
                      </a:pPr>
                      <a:r>
                        <a:rPr lang="es-ES" sz="1050" kern="100" dirty="0">
                          <a:effectLst/>
                        </a:rPr>
                        <a:t>Facilita actualizaciones y correcciones con bajo esfuerzo técnico.</a:t>
                      </a:r>
                      <a:endParaRPr lang="es-ES" sz="1050" kern="100" dirty="0">
                        <a:effectLst/>
                        <a:latin typeface="Arial" panose="020B0604020202020204" pitchFamily="34" charset="0"/>
                        <a:ea typeface="Aptos" panose="020B0004020202020204" pitchFamily="34" charset="0"/>
                      </a:endParaRPr>
                    </a:p>
                  </a:txBody>
                  <a:tcPr marL="68580" marR="68580" marT="0" marB="0" anchor="ctr"/>
                </a:tc>
                <a:extLst>
                  <a:ext uri="{0D108BD9-81ED-4DB2-BD59-A6C34878D82A}">
                    <a16:rowId xmlns:a16="http://schemas.microsoft.com/office/drawing/2014/main" val="2677401107"/>
                  </a:ext>
                </a:extLst>
              </a:tr>
            </a:tbl>
          </a:graphicData>
        </a:graphic>
      </p:graphicFrame>
      <p:pic>
        <p:nvPicPr>
          <p:cNvPr id="11" name="Imagen 10" descr="Diagrama&#10;&#10;Descripción generada automáticamente">
            <a:extLst>
              <a:ext uri="{FF2B5EF4-FFF2-40B4-BE49-F238E27FC236}">
                <a16:creationId xmlns:a16="http://schemas.microsoft.com/office/drawing/2014/main" id="{A9C4AF3D-290F-0BF6-E94D-F45CF77403A5}"/>
              </a:ext>
            </a:extLst>
          </p:cNvPr>
          <p:cNvPicPr>
            <a:picLocks noChangeAspect="1"/>
          </p:cNvPicPr>
          <p:nvPr/>
        </p:nvPicPr>
        <p:blipFill>
          <a:blip r:embed="rId5"/>
          <a:stretch>
            <a:fillRect/>
          </a:stretch>
        </p:blipFill>
        <p:spPr>
          <a:xfrm>
            <a:off x="3562233" y="3318642"/>
            <a:ext cx="5111116" cy="3388535"/>
          </a:xfrm>
          <a:prstGeom prst="rect">
            <a:avLst/>
          </a:prstGeom>
        </p:spPr>
      </p:pic>
    </p:spTree>
    <p:extLst>
      <p:ext uri="{BB962C8B-B14F-4D97-AF65-F5344CB8AC3E}">
        <p14:creationId xmlns:p14="http://schemas.microsoft.com/office/powerpoint/2010/main" val="20610639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A0ACFB-1C65-E72A-A5AF-0BE6CEA835F7}"/>
            </a:ext>
          </a:extLst>
        </p:cNvPr>
        <p:cNvGrpSpPr/>
        <p:nvPr/>
      </p:nvGrpSpPr>
      <p:grpSpPr>
        <a:xfrm>
          <a:off x="0" y="0"/>
          <a:ext cx="0" cy="0"/>
          <a:chOff x="0" y="0"/>
          <a:chExt cx="0" cy="0"/>
        </a:xfrm>
      </p:grpSpPr>
      <p:pic>
        <p:nvPicPr>
          <p:cNvPr id="4" name="Imagen 3">
            <a:extLst>
              <a:ext uri="{FF2B5EF4-FFF2-40B4-BE49-F238E27FC236}">
                <a16:creationId xmlns:a16="http://schemas.microsoft.com/office/drawing/2014/main" id="{1C7EC291-EB7C-9904-57AB-4DCDDCEA4B01}"/>
              </a:ext>
            </a:extLst>
          </p:cNvPr>
          <p:cNvPicPr>
            <a:picLocks noGrp="1" noRot="1" noChangeAspect="1" noMove="1" noResize="1" noEditPoints="1" noAdjustHandles="1" noChangeArrowheads="1" noChangeShapeType="1" noCrop="1"/>
          </p:cNvPicPr>
          <p:nvPr/>
        </p:nvPicPr>
        <p:blipFill>
          <a:blip r:embed="rId3"/>
          <a:stretch>
            <a:fillRect/>
          </a:stretch>
        </p:blipFill>
        <p:spPr>
          <a:xfrm>
            <a:off x="0" y="-3939"/>
            <a:ext cx="12191999" cy="6865878"/>
          </a:xfrm>
          <a:prstGeom prst="rect">
            <a:avLst/>
          </a:prstGeom>
        </p:spPr>
      </p:pic>
      <p:pic>
        <p:nvPicPr>
          <p:cNvPr id="8" name="Imagen 7" descr="Logotipo&#10;&#10;Descripción generada automáticamente">
            <a:extLst>
              <a:ext uri="{FF2B5EF4-FFF2-40B4-BE49-F238E27FC236}">
                <a16:creationId xmlns:a16="http://schemas.microsoft.com/office/drawing/2014/main" id="{D95FC31E-3D08-F621-BBEF-295E646D7CE3}"/>
              </a:ext>
            </a:extLst>
          </p:cNvPr>
          <p:cNvPicPr>
            <a:picLocks noChangeAspect="1"/>
          </p:cNvPicPr>
          <p:nvPr/>
        </p:nvPicPr>
        <p:blipFill>
          <a:blip r:embed="rId4"/>
          <a:stretch>
            <a:fillRect/>
          </a:stretch>
        </p:blipFill>
        <p:spPr>
          <a:xfrm>
            <a:off x="11162634" y="237886"/>
            <a:ext cx="732742" cy="809641"/>
          </a:xfrm>
          <a:prstGeom prst="rect">
            <a:avLst/>
          </a:prstGeom>
          <a:ln>
            <a:noFill/>
          </a:ln>
        </p:spPr>
      </p:pic>
      <p:sp>
        <p:nvSpPr>
          <p:cNvPr id="2" name="Rectángulo 1">
            <a:extLst>
              <a:ext uri="{FF2B5EF4-FFF2-40B4-BE49-F238E27FC236}">
                <a16:creationId xmlns:a16="http://schemas.microsoft.com/office/drawing/2014/main" id="{48466D39-DC27-066C-3622-34B4E283E9B4}"/>
              </a:ext>
            </a:extLst>
          </p:cNvPr>
          <p:cNvSpPr/>
          <p:nvPr/>
        </p:nvSpPr>
        <p:spPr>
          <a:xfrm>
            <a:off x="-18815" y="0"/>
            <a:ext cx="432740" cy="6858000"/>
          </a:xfrm>
          <a:prstGeom prst="rect">
            <a:avLst/>
          </a:prstGeom>
          <a:solidFill>
            <a:srgbClr val="E5224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 name="Título 1">
            <a:extLst>
              <a:ext uri="{FF2B5EF4-FFF2-40B4-BE49-F238E27FC236}">
                <a16:creationId xmlns:a16="http://schemas.microsoft.com/office/drawing/2014/main" id="{5615724F-FB47-D51B-910B-338D0699A5F1}"/>
              </a:ext>
            </a:extLst>
          </p:cNvPr>
          <p:cNvSpPr txBox="1">
            <a:spLocks/>
          </p:cNvSpPr>
          <p:nvPr/>
        </p:nvSpPr>
        <p:spPr>
          <a:xfrm>
            <a:off x="482743" y="208687"/>
            <a:ext cx="10670483" cy="65955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sz="3600" b="1" u="sng" dirty="0">
                <a:latin typeface="Agenda" panose="02000603040000020004"/>
                <a:cs typeface="Arial" panose="020B0604020202020204" pitchFamily="34" charset="0"/>
              </a:rPr>
              <a:t>Resultados</a:t>
            </a:r>
            <a:endParaRPr lang="es-PE" sz="3000" dirty="0">
              <a:solidFill>
                <a:srgbClr val="333333"/>
              </a:solidFill>
              <a:latin typeface="Agenda" panose="02000603040000020004" pitchFamily="2" charset="0"/>
            </a:endParaRPr>
          </a:p>
        </p:txBody>
      </p:sp>
      <p:pic>
        <p:nvPicPr>
          <p:cNvPr id="10" name="Imagen 9">
            <a:hlinkClick r:id="rId5"/>
            <a:extLst>
              <a:ext uri="{FF2B5EF4-FFF2-40B4-BE49-F238E27FC236}">
                <a16:creationId xmlns:a16="http://schemas.microsoft.com/office/drawing/2014/main" id="{59A8D0F6-C9A9-AB92-A14A-35E47F0C1555}"/>
              </a:ext>
            </a:extLst>
          </p:cNvPr>
          <p:cNvPicPr>
            <a:picLocks noChangeAspect="1"/>
          </p:cNvPicPr>
          <p:nvPr/>
        </p:nvPicPr>
        <p:blipFill>
          <a:blip r:embed="rId6"/>
          <a:stretch>
            <a:fillRect/>
          </a:stretch>
        </p:blipFill>
        <p:spPr>
          <a:xfrm>
            <a:off x="1264236" y="1255154"/>
            <a:ext cx="3626171" cy="2039721"/>
          </a:xfrm>
          <a:prstGeom prst="rect">
            <a:avLst/>
          </a:prstGeom>
        </p:spPr>
      </p:pic>
      <p:pic>
        <p:nvPicPr>
          <p:cNvPr id="12" name="Imagen 11">
            <a:extLst>
              <a:ext uri="{FF2B5EF4-FFF2-40B4-BE49-F238E27FC236}">
                <a16:creationId xmlns:a16="http://schemas.microsoft.com/office/drawing/2014/main" id="{AB4BE3BB-70E8-3DCB-FB02-595D4081657E}"/>
              </a:ext>
            </a:extLst>
          </p:cNvPr>
          <p:cNvPicPr>
            <a:picLocks noChangeAspect="1"/>
          </p:cNvPicPr>
          <p:nvPr/>
        </p:nvPicPr>
        <p:blipFill>
          <a:blip r:embed="rId7"/>
          <a:stretch>
            <a:fillRect/>
          </a:stretch>
        </p:blipFill>
        <p:spPr>
          <a:xfrm>
            <a:off x="1264235" y="4058546"/>
            <a:ext cx="3626171" cy="2039721"/>
          </a:xfrm>
          <a:prstGeom prst="rect">
            <a:avLst/>
          </a:prstGeom>
        </p:spPr>
      </p:pic>
      <p:pic>
        <p:nvPicPr>
          <p:cNvPr id="14" name="Imagen 13">
            <a:extLst>
              <a:ext uri="{FF2B5EF4-FFF2-40B4-BE49-F238E27FC236}">
                <a16:creationId xmlns:a16="http://schemas.microsoft.com/office/drawing/2014/main" id="{6C935879-44A9-2227-FBAB-736A89F6C2B2}"/>
              </a:ext>
            </a:extLst>
          </p:cNvPr>
          <p:cNvPicPr>
            <a:picLocks noChangeAspect="1"/>
          </p:cNvPicPr>
          <p:nvPr/>
        </p:nvPicPr>
        <p:blipFill>
          <a:blip r:embed="rId8"/>
          <a:stretch>
            <a:fillRect/>
          </a:stretch>
        </p:blipFill>
        <p:spPr>
          <a:xfrm>
            <a:off x="5817984" y="2275014"/>
            <a:ext cx="4832194" cy="2718109"/>
          </a:xfrm>
          <a:prstGeom prst="rect">
            <a:avLst/>
          </a:prstGeom>
        </p:spPr>
      </p:pic>
      <p:pic>
        <p:nvPicPr>
          <p:cNvPr id="16" name="Imagen 15">
            <a:hlinkClick r:id="rId9"/>
            <a:extLst>
              <a:ext uri="{FF2B5EF4-FFF2-40B4-BE49-F238E27FC236}">
                <a16:creationId xmlns:a16="http://schemas.microsoft.com/office/drawing/2014/main" id="{33421829-0CEB-D3AD-6280-DFBC01312E1B}"/>
              </a:ext>
            </a:extLst>
          </p:cNvPr>
          <p:cNvPicPr>
            <a:picLocks noChangeAspect="1"/>
          </p:cNvPicPr>
          <p:nvPr/>
        </p:nvPicPr>
        <p:blipFill>
          <a:blip r:embed="rId10"/>
          <a:stretch>
            <a:fillRect/>
          </a:stretch>
        </p:blipFill>
        <p:spPr>
          <a:xfrm>
            <a:off x="10397783" y="5167993"/>
            <a:ext cx="1707369" cy="1695512"/>
          </a:xfrm>
          <a:prstGeom prst="rect">
            <a:avLst/>
          </a:prstGeom>
        </p:spPr>
      </p:pic>
    </p:spTree>
    <p:extLst>
      <p:ext uri="{BB962C8B-B14F-4D97-AF65-F5344CB8AC3E}">
        <p14:creationId xmlns:p14="http://schemas.microsoft.com/office/powerpoint/2010/main" val="1829431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F910FA-98A5-549C-453E-A6A937ACD2EB}"/>
            </a:ext>
          </a:extLst>
        </p:cNvPr>
        <p:cNvGrpSpPr/>
        <p:nvPr/>
      </p:nvGrpSpPr>
      <p:grpSpPr>
        <a:xfrm>
          <a:off x="0" y="0"/>
          <a:ext cx="0" cy="0"/>
          <a:chOff x="0" y="0"/>
          <a:chExt cx="0" cy="0"/>
        </a:xfrm>
      </p:grpSpPr>
      <p:pic>
        <p:nvPicPr>
          <p:cNvPr id="4" name="Imagen 3">
            <a:extLst>
              <a:ext uri="{FF2B5EF4-FFF2-40B4-BE49-F238E27FC236}">
                <a16:creationId xmlns:a16="http://schemas.microsoft.com/office/drawing/2014/main" id="{43B4EC05-6369-3918-9ACA-C67E941BA393}"/>
              </a:ext>
            </a:extLst>
          </p:cNvPr>
          <p:cNvPicPr>
            <a:picLocks noChangeAspect="1"/>
          </p:cNvPicPr>
          <p:nvPr/>
        </p:nvPicPr>
        <p:blipFill>
          <a:blip r:embed="rId2"/>
          <a:stretch>
            <a:fillRect/>
          </a:stretch>
        </p:blipFill>
        <p:spPr>
          <a:xfrm>
            <a:off x="0" y="-3939"/>
            <a:ext cx="12191999" cy="6865878"/>
          </a:xfrm>
          <a:prstGeom prst="rect">
            <a:avLst/>
          </a:prstGeom>
        </p:spPr>
      </p:pic>
      <p:pic>
        <p:nvPicPr>
          <p:cNvPr id="8" name="Imagen 7" descr="Logotipo&#10;&#10;Descripción generada automáticamente">
            <a:extLst>
              <a:ext uri="{FF2B5EF4-FFF2-40B4-BE49-F238E27FC236}">
                <a16:creationId xmlns:a16="http://schemas.microsoft.com/office/drawing/2014/main" id="{D10519AC-F386-BE65-FB6D-9D7C2015CA73}"/>
              </a:ext>
            </a:extLst>
          </p:cNvPr>
          <p:cNvPicPr>
            <a:picLocks noChangeAspect="1"/>
          </p:cNvPicPr>
          <p:nvPr/>
        </p:nvPicPr>
        <p:blipFill>
          <a:blip r:embed="rId3"/>
          <a:stretch>
            <a:fillRect/>
          </a:stretch>
        </p:blipFill>
        <p:spPr>
          <a:xfrm>
            <a:off x="11162634" y="237886"/>
            <a:ext cx="732742" cy="809641"/>
          </a:xfrm>
          <a:prstGeom prst="rect">
            <a:avLst/>
          </a:prstGeom>
          <a:ln>
            <a:noFill/>
          </a:ln>
        </p:spPr>
      </p:pic>
      <p:sp>
        <p:nvSpPr>
          <p:cNvPr id="2" name="Rectángulo 1">
            <a:extLst>
              <a:ext uri="{FF2B5EF4-FFF2-40B4-BE49-F238E27FC236}">
                <a16:creationId xmlns:a16="http://schemas.microsoft.com/office/drawing/2014/main" id="{B61D5EEA-4976-B152-8530-C3F94683F0B0}"/>
              </a:ext>
            </a:extLst>
          </p:cNvPr>
          <p:cNvSpPr/>
          <p:nvPr/>
        </p:nvSpPr>
        <p:spPr>
          <a:xfrm>
            <a:off x="-18815" y="0"/>
            <a:ext cx="432740" cy="6858000"/>
          </a:xfrm>
          <a:prstGeom prst="rect">
            <a:avLst/>
          </a:prstGeom>
          <a:solidFill>
            <a:srgbClr val="E5224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 name="Título 1">
            <a:extLst>
              <a:ext uri="{FF2B5EF4-FFF2-40B4-BE49-F238E27FC236}">
                <a16:creationId xmlns:a16="http://schemas.microsoft.com/office/drawing/2014/main" id="{ED59B928-5AAF-4362-B40B-13C117152C91}"/>
              </a:ext>
            </a:extLst>
          </p:cNvPr>
          <p:cNvSpPr txBox="1">
            <a:spLocks/>
          </p:cNvSpPr>
          <p:nvPr/>
        </p:nvSpPr>
        <p:spPr>
          <a:xfrm>
            <a:off x="432740" y="244336"/>
            <a:ext cx="11951827" cy="65955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sz="3600" b="1" dirty="0">
                <a:latin typeface="Agenda" panose="02000603040000020004"/>
                <a:cs typeface="Arial" panose="020B0604020202020204" pitchFamily="34" charset="0"/>
              </a:rPr>
              <a:t>Reflexionemos lo aprendido - Conclusiones</a:t>
            </a:r>
            <a:endParaRPr lang="es-PE" sz="1700" b="1" dirty="0">
              <a:solidFill>
                <a:srgbClr val="333333"/>
              </a:solidFill>
              <a:latin typeface="Agenda" panose="02000603040000020004"/>
            </a:endParaRPr>
          </a:p>
        </p:txBody>
      </p:sp>
      <p:sp>
        <p:nvSpPr>
          <p:cNvPr id="5" name="3 Rectángulo">
            <a:extLst>
              <a:ext uri="{FF2B5EF4-FFF2-40B4-BE49-F238E27FC236}">
                <a16:creationId xmlns:a16="http://schemas.microsoft.com/office/drawing/2014/main" id="{0F5CD49B-4EE5-1308-93B3-B89CC379999A}"/>
              </a:ext>
            </a:extLst>
          </p:cNvPr>
          <p:cNvSpPr/>
          <p:nvPr/>
        </p:nvSpPr>
        <p:spPr>
          <a:xfrm>
            <a:off x="851734" y="1047527"/>
            <a:ext cx="9402256" cy="3046988"/>
          </a:xfrm>
          <a:prstGeom prst="rect">
            <a:avLst/>
          </a:prstGeom>
        </p:spPr>
        <p:txBody>
          <a:bodyPr wrap="square">
            <a:spAutoFit/>
          </a:bodyPr>
          <a:lstStyle/>
          <a:p>
            <a:pPr marL="457200" indent="-457200" algn="just">
              <a:buFont typeface="Arial" panose="020B0604020202020204" pitchFamily="34" charset="0"/>
              <a:buChar char="•"/>
            </a:pPr>
            <a:r>
              <a:rPr lang="es-PE" sz="3200" dirty="0">
                <a:latin typeface="Agenda" panose="02000603040000020004"/>
                <a:cs typeface="Times New Roman" panose="02020603050405020304" pitchFamily="18" charset="0"/>
              </a:rPr>
              <a:t>¿Cuál es el contenido más importante que aprendiste hoy?</a:t>
            </a:r>
          </a:p>
          <a:p>
            <a:pPr marL="457200" indent="-457200" algn="just">
              <a:buFont typeface="Arial" panose="020B0604020202020204" pitchFamily="34" charset="0"/>
              <a:buChar char="•"/>
            </a:pPr>
            <a:r>
              <a:rPr lang="es-PE" sz="3200" dirty="0">
                <a:latin typeface="Agenda" panose="02000603040000020004"/>
                <a:cs typeface="Times New Roman" panose="02020603050405020304" pitchFamily="18" charset="0"/>
              </a:rPr>
              <a:t>…..</a:t>
            </a:r>
          </a:p>
          <a:p>
            <a:pPr marL="457200" indent="-457200" algn="just">
              <a:buFont typeface="Arial" panose="020B0604020202020204" pitchFamily="34" charset="0"/>
              <a:buChar char="•"/>
            </a:pPr>
            <a:r>
              <a:rPr lang="es-PE" sz="3200" dirty="0">
                <a:latin typeface="Agenda" panose="02000603040000020004"/>
                <a:cs typeface="Times New Roman" panose="02020603050405020304" pitchFamily="18" charset="0"/>
              </a:rPr>
              <a:t>…..</a:t>
            </a:r>
          </a:p>
          <a:p>
            <a:pPr marL="914400" lvl="1" indent="-457200" algn="just">
              <a:buFont typeface="Arial" panose="020B0604020202020204" pitchFamily="34" charset="0"/>
              <a:buChar char="•"/>
            </a:pPr>
            <a:endParaRPr lang="es-PE" sz="3200" dirty="0">
              <a:latin typeface="Agenda" panose="02000603040000020004"/>
              <a:cs typeface="Times New Roman" panose="02020603050405020304" pitchFamily="18" charset="0"/>
            </a:endParaRPr>
          </a:p>
          <a:p>
            <a:pPr marL="457200" indent="-457200" algn="just">
              <a:buFont typeface="Arial" panose="020B0604020202020204" pitchFamily="34" charset="0"/>
              <a:buChar char="•"/>
            </a:pPr>
            <a:endParaRPr lang="es-PE" sz="3200" dirty="0">
              <a:latin typeface="Agenda" panose="02000603040000020004"/>
              <a:cs typeface="Times New Roman" panose="02020603050405020304" pitchFamily="18" charset="0"/>
            </a:endParaRPr>
          </a:p>
        </p:txBody>
      </p:sp>
    </p:spTree>
    <p:extLst>
      <p:ext uri="{BB962C8B-B14F-4D97-AF65-F5344CB8AC3E}">
        <p14:creationId xmlns:p14="http://schemas.microsoft.com/office/powerpoint/2010/main" val="40795524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8C7543-45F9-04BE-DD82-59A4A00FAC1B}"/>
            </a:ext>
          </a:extLst>
        </p:cNvPr>
        <p:cNvGrpSpPr/>
        <p:nvPr/>
      </p:nvGrpSpPr>
      <p:grpSpPr>
        <a:xfrm>
          <a:off x="0" y="0"/>
          <a:ext cx="0" cy="0"/>
          <a:chOff x="0" y="0"/>
          <a:chExt cx="0" cy="0"/>
        </a:xfrm>
      </p:grpSpPr>
      <p:pic>
        <p:nvPicPr>
          <p:cNvPr id="4" name="Imagen 3">
            <a:extLst>
              <a:ext uri="{FF2B5EF4-FFF2-40B4-BE49-F238E27FC236}">
                <a16:creationId xmlns:a16="http://schemas.microsoft.com/office/drawing/2014/main" id="{559DA839-9CBA-1BD4-AAD0-512AC7BAFFB3}"/>
              </a:ext>
            </a:extLst>
          </p:cNvPr>
          <p:cNvPicPr>
            <a:picLocks noChangeAspect="1"/>
          </p:cNvPicPr>
          <p:nvPr/>
        </p:nvPicPr>
        <p:blipFill>
          <a:blip r:embed="rId2"/>
          <a:stretch>
            <a:fillRect/>
          </a:stretch>
        </p:blipFill>
        <p:spPr>
          <a:xfrm>
            <a:off x="0" y="-3939"/>
            <a:ext cx="12191999" cy="6865878"/>
          </a:xfrm>
          <a:prstGeom prst="rect">
            <a:avLst/>
          </a:prstGeom>
        </p:spPr>
      </p:pic>
      <p:pic>
        <p:nvPicPr>
          <p:cNvPr id="8" name="Imagen 7" descr="Logotipo&#10;&#10;Descripción generada automáticamente">
            <a:extLst>
              <a:ext uri="{FF2B5EF4-FFF2-40B4-BE49-F238E27FC236}">
                <a16:creationId xmlns:a16="http://schemas.microsoft.com/office/drawing/2014/main" id="{010DBAF2-44C5-C3D4-7162-669305E94E08}"/>
              </a:ext>
            </a:extLst>
          </p:cNvPr>
          <p:cNvPicPr>
            <a:picLocks noChangeAspect="1"/>
          </p:cNvPicPr>
          <p:nvPr/>
        </p:nvPicPr>
        <p:blipFill>
          <a:blip r:embed="rId3"/>
          <a:stretch>
            <a:fillRect/>
          </a:stretch>
        </p:blipFill>
        <p:spPr>
          <a:xfrm>
            <a:off x="11162634" y="237886"/>
            <a:ext cx="732742" cy="809641"/>
          </a:xfrm>
          <a:prstGeom prst="rect">
            <a:avLst/>
          </a:prstGeom>
          <a:ln>
            <a:noFill/>
          </a:ln>
        </p:spPr>
      </p:pic>
      <p:sp>
        <p:nvSpPr>
          <p:cNvPr id="2" name="Rectángulo 1">
            <a:extLst>
              <a:ext uri="{FF2B5EF4-FFF2-40B4-BE49-F238E27FC236}">
                <a16:creationId xmlns:a16="http://schemas.microsoft.com/office/drawing/2014/main" id="{1682F85D-0143-FF6B-CB47-A726B9F28B45}"/>
              </a:ext>
            </a:extLst>
          </p:cNvPr>
          <p:cNvSpPr/>
          <p:nvPr/>
        </p:nvSpPr>
        <p:spPr>
          <a:xfrm>
            <a:off x="-18815" y="0"/>
            <a:ext cx="432740" cy="6858000"/>
          </a:xfrm>
          <a:prstGeom prst="rect">
            <a:avLst/>
          </a:prstGeom>
          <a:solidFill>
            <a:srgbClr val="E5224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 name="Título 1">
            <a:extLst>
              <a:ext uri="{FF2B5EF4-FFF2-40B4-BE49-F238E27FC236}">
                <a16:creationId xmlns:a16="http://schemas.microsoft.com/office/drawing/2014/main" id="{A519A524-3021-9F84-030B-05DF4B45AA86}"/>
              </a:ext>
            </a:extLst>
          </p:cNvPr>
          <p:cNvSpPr txBox="1">
            <a:spLocks/>
          </p:cNvSpPr>
          <p:nvPr/>
        </p:nvSpPr>
        <p:spPr>
          <a:xfrm>
            <a:off x="508621" y="165259"/>
            <a:ext cx="10531291" cy="65955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sz="3600" b="1" dirty="0">
                <a:latin typeface="Agenda" panose="02000603040000020004"/>
                <a:cs typeface="Arial" panose="020B0604020202020204" pitchFamily="34" charset="0"/>
              </a:rPr>
              <a:t>Tarea y/o Actividades Complementarias</a:t>
            </a:r>
            <a:endParaRPr lang="es-PE" sz="1700" b="1" dirty="0">
              <a:solidFill>
                <a:srgbClr val="333333"/>
              </a:solidFill>
              <a:latin typeface="Agenda" panose="02000603040000020004"/>
            </a:endParaRPr>
          </a:p>
        </p:txBody>
      </p:sp>
      <p:sp>
        <p:nvSpPr>
          <p:cNvPr id="5" name="3 Rectángulo">
            <a:extLst>
              <a:ext uri="{FF2B5EF4-FFF2-40B4-BE49-F238E27FC236}">
                <a16:creationId xmlns:a16="http://schemas.microsoft.com/office/drawing/2014/main" id="{E5B0D552-2A1E-4B46-EFD9-15C8EB4A812C}"/>
              </a:ext>
            </a:extLst>
          </p:cNvPr>
          <p:cNvSpPr/>
          <p:nvPr/>
        </p:nvSpPr>
        <p:spPr>
          <a:xfrm>
            <a:off x="927615" y="968450"/>
            <a:ext cx="8284750" cy="3046988"/>
          </a:xfrm>
          <a:prstGeom prst="rect">
            <a:avLst/>
          </a:prstGeom>
        </p:spPr>
        <p:txBody>
          <a:bodyPr wrap="square">
            <a:spAutoFit/>
          </a:bodyPr>
          <a:lstStyle/>
          <a:p>
            <a:pPr marL="457200" indent="-457200" algn="just">
              <a:buFont typeface="Arial" panose="020B0604020202020204" pitchFamily="34" charset="0"/>
              <a:buChar char="•"/>
            </a:pPr>
            <a:r>
              <a:rPr lang="es-PE" sz="3200" dirty="0">
                <a:latin typeface="Agenda" panose="02000603040000020004"/>
                <a:cs typeface="Times New Roman" panose="02020603050405020304" pitchFamily="18" charset="0"/>
              </a:rPr>
              <a:t>Utilizar enlaces al aula virtual (Blackboard </a:t>
            </a:r>
            <a:r>
              <a:rPr lang="es-PE" sz="3200" dirty="0" err="1">
                <a:latin typeface="Agenda" panose="02000603040000020004"/>
                <a:cs typeface="Times New Roman" panose="02020603050405020304" pitchFamily="18" charset="0"/>
              </a:rPr>
              <a:t>Learn</a:t>
            </a:r>
            <a:r>
              <a:rPr lang="es-PE" sz="3200" dirty="0">
                <a:latin typeface="Agenda" panose="02000603040000020004"/>
                <a:cs typeface="Times New Roman" panose="02020603050405020304" pitchFamily="18" charset="0"/>
              </a:rPr>
              <a:t> ultra)</a:t>
            </a:r>
          </a:p>
          <a:p>
            <a:pPr marL="457200" indent="-457200" algn="just">
              <a:buFont typeface="Arial" panose="020B0604020202020204" pitchFamily="34" charset="0"/>
              <a:buChar char="•"/>
            </a:pPr>
            <a:r>
              <a:rPr lang="es-PE" sz="3200" dirty="0">
                <a:latin typeface="Agenda" panose="02000603040000020004"/>
                <a:cs typeface="Times New Roman" panose="02020603050405020304" pitchFamily="18" charset="0"/>
              </a:rPr>
              <a:t>Revisar ejercicios propuestos. </a:t>
            </a:r>
          </a:p>
          <a:p>
            <a:pPr marL="457200" indent="-457200" algn="just">
              <a:buFont typeface="Arial" panose="020B0604020202020204" pitchFamily="34" charset="0"/>
              <a:buChar char="•"/>
            </a:pPr>
            <a:r>
              <a:rPr lang="es-PE" sz="3200" dirty="0">
                <a:latin typeface="Agenda" panose="02000603040000020004"/>
                <a:cs typeface="Times New Roman" panose="02020603050405020304" pitchFamily="18" charset="0"/>
              </a:rPr>
              <a:t>Subir las evidencias del trabajo realizado al aula virtual (Blackboard </a:t>
            </a:r>
            <a:r>
              <a:rPr lang="es-PE" sz="3200" dirty="0" err="1">
                <a:latin typeface="Agenda" panose="02000603040000020004"/>
                <a:cs typeface="Times New Roman" panose="02020603050405020304" pitchFamily="18" charset="0"/>
              </a:rPr>
              <a:t>Learn</a:t>
            </a:r>
            <a:r>
              <a:rPr lang="es-PE" sz="3200" dirty="0">
                <a:latin typeface="Agenda" panose="02000603040000020004"/>
                <a:cs typeface="Times New Roman" panose="02020603050405020304" pitchFamily="18" charset="0"/>
              </a:rPr>
              <a:t> ultra) </a:t>
            </a:r>
          </a:p>
          <a:p>
            <a:pPr marL="457200" indent="-457200" algn="just">
              <a:buFont typeface="Arial" panose="020B0604020202020204" pitchFamily="34" charset="0"/>
              <a:buChar char="•"/>
            </a:pPr>
            <a:endParaRPr lang="es-PE" sz="3200" dirty="0">
              <a:latin typeface="Agenda" panose="02000603040000020004"/>
              <a:cs typeface="Times New Roman" panose="02020603050405020304" pitchFamily="18" charset="0"/>
            </a:endParaRPr>
          </a:p>
        </p:txBody>
      </p:sp>
      <p:pic>
        <p:nvPicPr>
          <p:cNvPr id="14" name="Imagen 13">
            <a:extLst>
              <a:ext uri="{FF2B5EF4-FFF2-40B4-BE49-F238E27FC236}">
                <a16:creationId xmlns:a16="http://schemas.microsoft.com/office/drawing/2014/main" id="{764AEA8D-4529-8D60-D607-98D95B0CA4D6}"/>
              </a:ext>
            </a:extLst>
          </p:cNvPr>
          <p:cNvPicPr>
            <a:picLocks noChangeAspect="1"/>
          </p:cNvPicPr>
          <p:nvPr/>
        </p:nvPicPr>
        <p:blipFill>
          <a:blip r:embed="rId4"/>
          <a:stretch>
            <a:fillRect/>
          </a:stretch>
        </p:blipFill>
        <p:spPr>
          <a:xfrm>
            <a:off x="3063525" y="3511529"/>
            <a:ext cx="5944939" cy="3046988"/>
          </a:xfrm>
          <a:prstGeom prst="rect">
            <a:avLst/>
          </a:prstGeom>
        </p:spPr>
      </p:pic>
      <p:sp>
        <p:nvSpPr>
          <p:cNvPr id="15" name="CuadroTexto 14">
            <a:extLst>
              <a:ext uri="{FF2B5EF4-FFF2-40B4-BE49-F238E27FC236}">
                <a16:creationId xmlns:a16="http://schemas.microsoft.com/office/drawing/2014/main" id="{9D0EE16C-E791-C0E2-DE8F-B1241B6C7D81}"/>
              </a:ext>
            </a:extLst>
          </p:cNvPr>
          <p:cNvSpPr txBox="1"/>
          <p:nvPr/>
        </p:nvSpPr>
        <p:spPr>
          <a:xfrm>
            <a:off x="3063525" y="6610592"/>
            <a:ext cx="3680560" cy="215444"/>
          </a:xfrm>
          <a:prstGeom prst="rect">
            <a:avLst/>
          </a:prstGeom>
          <a:noFill/>
        </p:spPr>
        <p:txBody>
          <a:bodyPr wrap="square">
            <a:spAutoFit/>
          </a:bodyPr>
          <a:lstStyle/>
          <a:p>
            <a:r>
              <a:rPr lang="es-PE" sz="800" dirty="0" err="1"/>
              <a:t>Ref</a:t>
            </a:r>
            <a:r>
              <a:rPr lang="es-PE" sz="800" dirty="0"/>
              <a:t>: https://www.freepik.es/fotos-vectores-gratis/persona-pensando</a:t>
            </a:r>
          </a:p>
        </p:txBody>
      </p:sp>
    </p:spTree>
    <p:extLst>
      <p:ext uri="{BB962C8B-B14F-4D97-AF65-F5344CB8AC3E}">
        <p14:creationId xmlns:p14="http://schemas.microsoft.com/office/powerpoint/2010/main" val="28212409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descr="Logotipo&#10;&#10;Descripción generada automáticamente">
            <a:extLst>
              <a:ext uri="{FF2B5EF4-FFF2-40B4-BE49-F238E27FC236}">
                <a16:creationId xmlns:a16="http://schemas.microsoft.com/office/drawing/2014/main" id="{DC0156AC-CBEA-9DF9-5AE0-85900480830C}"/>
              </a:ext>
            </a:extLst>
          </p:cNvPr>
          <p:cNvPicPr>
            <a:picLocks noChangeAspect="1"/>
          </p:cNvPicPr>
          <p:nvPr/>
        </p:nvPicPr>
        <p:blipFill>
          <a:blip r:embed="rId2"/>
          <a:stretch>
            <a:fillRect/>
          </a:stretch>
        </p:blipFill>
        <p:spPr>
          <a:xfrm>
            <a:off x="0" y="-3939"/>
            <a:ext cx="12192000" cy="6865878"/>
          </a:xfrm>
          <a:prstGeom prst="rect">
            <a:avLst/>
          </a:prstGeom>
        </p:spPr>
      </p:pic>
    </p:spTree>
    <p:extLst>
      <p:ext uri="{BB962C8B-B14F-4D97-AF65-F5344CB8AC3E}">
        <p14:creationId xmlns:p14="http://schemas.microsoft.com/office/powerpoint/2010/main" val="27080832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03F0EE-A1B7-15E5-7535-1E46436F485C}"/>
            </a:ext>
          </a:extLst>
        </p:cNvPr>
        <p:cNvGrpSpPr/>
        <p:nvPr/>
      </p:nvGrpSpPr>
      <p:grpSpPr>
        <a:xfrm>
          <a:off x="0" y="0"/>
          <a:ext cx="0" cy="0"/>
          <a:chOff x="0" y="0"/>
          <a:chExt cx="0" cy="0"/>
        </a:xfrm>
      </p:grpSpPr>
      <p:pic>
        <p:nvPicPr>
          <p:cNvPr id="4" name="Imagen 3">
            <a:extLst>
              <a:ext uri="{FF2B5EF4-FFF2-40B4-BE49-F238E27FC236}">
                <a16:creationId xmlns:a16="http://schemas.microsoft.com/office/drawing/2014/main" id="{4F98CFE8-311D-B8D0-3B4D-D321270BF35D}"/>
              </a:ext>
            </a:extLst>
          </p:cNvPr>
          <p:cNvPicPr>
            <a:picLocks noGrp="1" noRot="1" noChangeAspect="1" noMove="1" noResize="1" noEditPoints="1" noAdjustHandles="1" noChangeArrowheads="1" noChangeShapeType="1" noCrop="1"/>
          </p:cNvPicPr>
          <p:nvPr/>
        </p:nvPicPr>
        <p:blipFill>
          <a:blip r:embed="rId2"/>
          <a:stretch>
            <a:fillRect/>
          </a:stretch>
        </p:blipFill>
        <p:spPr>
          <a:xfrm>
            <a:off x="0" y="-3939"/>
            <a:ext cx="12191999" cy="6865878"/>
          </a:xfrm>
          <a:prstGeom prst="rect">
            <a:avLst/>
          </a:prstGeom>
        </p:spPr>
      </p:pic>
      <p:pic>
        <p:nvPicPr>
          <p:cNvPr id="8" name="Imagen 7" descr="Logotipo&#10;&#10;Descripción generada automáticamente">
            <a:extLst>
              <a:ext uri="{FF2B5EF4-FFF2-40B4-BE49-F238E27FC236}">
                <a16:creationId xmlns:a16="http://schemas.microsoft.com/office/drawing/2014/main" id="{09A6B1EA-9AF2-E465-5B18-06096B2A10D1}"/>
              </a:ext>
            </a:extLst>
          </p:cNvPr>
          <p:cNvPicPr>
            <a:picLocks noChangeAspect="1"/>
          </p:cNvPicPr>
          <p:nvPr/>
        </p:nvPicPr>
        <p:blipFill>
          <a:blip r:embed="rId3"/>
          <a:stretch>
            <a:fillRect/>
          </a:stretch>
        </p:blipFill>
        <p:spPr>
          <a:xfrm>
            <a:off x="11162634" y="237886"/>
            <a:ext cx="732742" cy="809641"/>
          </a:xfrm>
          <a:prstGeom prst="rect">
            <a:avLst/>
          </a:prstGeom>
          <a:ln>
            <a:noFill/>
          </a:ln>
        </p:spPr>
      </p:pic>
      <p:sp>
        <p:nvSpPr>
          <p:cNvPr id="2" name="Rectángulo 1">
            <a:extLst>
              <a:ext uri="{FF2B5EF4-FFF2-40B4-BE49-F238E27FC236}">
                <a16:creationId xmlns:a16="http://schemas.microsoft.com/office/drawing/2014/main" id="{3A020137-97E1-F7AE-F5CE-CEEE169E9C6C}"/>
              </a:ext>
            </a:extLst>
          </p:cNvPr>
          <p:cNvSpPr/>
          <p:nvPr/>
        </p:nvSpPr>
        <p:spPr>
          <a:xfrm>
            <a:off x="-18815" y="0"/>
            <a:ext cx="432740" cy="6858000"/>
          </a:xfrm>
          <a:prstGeom prst="rect">
            <a:avLst/>
          </a:prstGeom>
          <a:solidFill>
            <a:srgbClr val="E5224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 name="Título 1">
            <a:extLst>
              <a:ext uri="{FF2B5EF4-FFF2-40B4-BE49-F238E27FC236}">
                <a16:creationId xmlns:a16="http://schemas.microsoft.com/office/drawing/2014/main" id="{87FC470A-A3FF-95FD-AA55-B2C8F82AC5D2}"/>
              </a:ext>
            </a:extLst>
          </p:cNvPr>
          <p:cNvSpPr txBox="1">
            <a:spLocks/>
          </p:cNvSpPr>
          <p:nvPr/>
        </p:nvSpPr>
        <p:spPr>
          <a:xfrm>
            <a:off x="482743" y="208687"/>
            <a:ext cx="10670483" cy="65955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sz="3600" b="1" u="sng" dirty="0">
                <a:latin typeface="Agenda" panose="02000603040000020004"/>
                <a:cs typeface="Arial" panose="020B0604020202020204" pitchFamily="34" charset="0"/>
              </a:rPr>
              <a:t>Introducción</a:t>
            </a:r>
            <a:endParaRPr lang="es-PE" sz="3000" dirty="0">
              <a:solidFill>
                <a:srgbClr val="333333"/>
              </a:solidFill>
              <a:latin typeface="Agenda" panose="02000603040000020004" pitchFamily="2" charset="0"/>
            </a:endParaRPr>
          </a:p>
        </p:txBody>
      </p:sp>
      <p:sp>
        <p:nvSpPr>
          <p:cNvPr id="5" name="CuadroTexto 4">
            <a:extLst>
              <a:ext uri="{FF2B5EF4-FFF2-40B4-BE49-F238E27FC236}">
                <a16:creationId xmlns:a16="http://schemas.microsoft.com/office/drawing/2014/main" id="{A7BBC01C-A1A9-D5C1-5836-35CEF8BB2101}"/>
              </a:ext>
            </a:extLst>
          </p:cNvPr>
          <p:cNvSpPr txBox="1"/>
          <p:nvPr/>
        </p:nvSpPr>
        <p:spPr>
          <a:xfrm>
            <a:off x="575383" y="1047527"/>
            <a:ext cx="10290628" cy="2862322"/>
          </a:xfrm>
          <a:prstGeom prst="rect">
            <a:avLst/>
          </a:prstGeom>
          <a:noFill/>
        </p:spPr>
        <p:txBody>
          <a:bodyPr wrap="square" rtlCol="0">
            <a:spAutoFit/>
          </a:bodyPr>
          <a:lstStyle/>
          <a:p>
            <a:pPr algn="just"/>
            <a:r>
              <a:rPr lang="es-ES" sz="2000" dirty="0"/>
              <a:t>La digitalización ha revolucionado la gestión empresarial, y los sistemas web se posicionan como herramientas clave para acceder y procesar datos de manera eficiente desde cualquier dispositivo, facilitando la toma de decisiones. Este proyecto propone desarrollar un sistema web para ZERCCOM, enfocado en optimizar el análisis comparativo de registros de mantenimiento eléctrico, documentando fallas y mejoras tras intervenciones. Se estructura en cinco capítulos: identificación del problema y objetivos, fundamentos teóricos sobre usabilidad y análisis comparativo, hipótesis sobre el impacto del sistema, metodología basada en enfoques ágiles, y aspectos administrativos como presupuesto y cronograma, asegurando un desarrollo eficiente y organizado.</a:t>
            </a:r>
            <a:endParaRPr lang="es-PE" sz="2000" dirty="0"/>
          </a:p>
        </p:txBody>
      </p:sp>
      <p:pic>
        <p:nvPicPr>
          <p:cNvPr id="14" name="Imagen 13">
            <a:extLst>
              <a:ext uri="{FF2B5EF4-FFF2-40B4-BE49-F238E27FC236}">
                <a16:creationId xmlns:a16="http://schemas.microsoft.com/office/drawing/2014/main" id="{9FAEEE3C-B657-FED0-157A-16B3CA3B1F4A}"/>
              </a:ext>
            </a:extLst>
          </p:cNvPr>
          <p:cNvPicPr>
            <a:picLocks noChangeAspect="1"/>
          </p:cNvPicPr>
          <p:nvPr/>
        </p:nvPicPr>
        <p:blipFill>
          <a:blip r:embed="rId4"/>
          <a:stretch>
            <a:fillRect/>
          </a:stretch>
        </p:blipFill>
        <p:spPr>
          <a:xfrm>
            <a:off x="3984912" y="4089136"/>
            <a:ext cx="3666143" cy="243672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2590320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EAD8E2-2CF8-DFE3-333E-B38FA81CFEA7}"/>
            </a:ext>
          </a:extLst>
        </p:cNvPr>
        <p:cNvGrpSpPr/>
        <p:nvPr/>
      </p:nvGrpSpPr>
      <p:grpSpPr>
        <a:xfrm>
          <a:off x="0" y="0"/>
          <a:ext cx="0" cy="0"/>
          <a:chOff x="0" y="0"/>
          <a:chExt cx="0" cy="0"/>
        </a:xfrm>
      </p:grpSpPr>
      <p:pic>
        <p:nvPicPr>
          <p:cNvPr id="4" name="Imagen 3">
            <a:extLst>
              <a:ext uri="{FF2B5EF4-FFF2-40B4-BE49-F238E27FC236}">
                <a16:creationId xmlns:a16="http://schemas.microsoft.com/office/drawing/2014/main" id="{CC1FB66F-9930-811E-CB8F-DC74DC1CEEF9}"/>
              </a:ext>
            </a:extLst>
          </p:cNvPr>
          <p:cNvPicPr>
            <a:picLocks noGrp="1" noRot="1" noChangeAspect="1" noMove="1" noResize="1" noEditPoints="1" noAdjustHandles="1" noChangeArrowheads="1" noChangeShapeType="1" noCrop="1"/>
          </p:cNvPicPr>
          <p:nvPr/>
        </p:nvPicPr>
        <p:blipFill>
          <a:blip r:embed="rId2"/>
          <a:stretch>
            <a:fillRect/>
          </a:stretch>
        </p:blipFill>
        <p:spPr>
          <a:xfrm>
            <a:off x="0" y="-3939"/>
            <a:ext cx="12191999" cy="6865878"/>
          </a:xfrm>
          <a:prstGeom prst="rect">
            <a:avLst/>
          </a:prstGeom>
        </p:spPr>
      </p:pic>
      <p:pic>
        <p:nvPicPr>
          <p:cNvPr id="8" name="Imagen 7" descr="Logotipo&#10;&#10;Descripción generada automáticamente">
            <a:extLst>
              <a:ext uri="{FF2B5EF4-FFF2-40B4-BE49-F238E27FC236}">
                <a16:creationId xmlns:a16="http://schemas.microsoft.com/office/drawing/2014/main" id="{70B912EF-0588-DD5E-BBE9-BEA677BDFC9C}"/>
              </a:ext>
            </a:extLst>
          </p:cNvPr>
          <p:cNvPicPr>
            <a:picLocks noChangeAspect="1"/>
          </p:cNvPicPr>
          <p:nvPr/>
        </p:nvPicPr>
        <p:blipFill>
          <a:blip r:embed="rId3"/>
          <a:stretch>
            <a:fillRect/>
          </a:stretch>
        </p:blipFill>
        <p:spPr>
          <a:xfrm>
            <a:off x="11162634" y="237886"/>
            <a:ext cx="732742" cy="809641"/>
          </a:xfrm>
          <a:prstGeom prst="rect">
            <a:avLst/>
          </a:prstGeom>
          <a:ln>
            <a:noFill/>
          </a:ln>
        </p:spPr>
      </p:pic>
      <p:sp>
        <p:nvSpPr>
          <p:cNvPr id="2" name="Rectángulo 1">
            <a:extLst>
              <a:ext uri="{FF2B5EF4-FFF2-40B4-BE49-F238E27FC236}">
                <a16:creationId xmlns:a16="http://schemas.microsoft.com/office/drawing/2014/main" id="{8CEEB2A7-BF46-CCDF-63B7-6AB12B410D06}"/>
              </a:ext>
            </a:extLst>
          </p:cNvPr>
          <p:cNvSpPr/>
          <p:nvPr/>
        </p:nvSpPr>
        <p:spPr>
          <a:xfrm>
            <a:off x="-18815" y="0"/>
            <a:ext cx="432740" cy="6858000"/>
          </a:xfrm>
          <a:prstGeom prst="rect">
            <a:avLst/>
          </a:prstGeom>
          <a:solidFill>
            <a:srgbClr val="E5224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 name="Título 1">
            <a:extLst>
              <a:ext uri="{FF2B5EF4-FFF2-40B4-BE49-F238E27FC236}">
                <a16:creationId xmlns:a16="http://schemas.microsoft.com/office/drawing/2014/main" id="{CFAC4BED-2BA7-51B4-86C1-AA704E927F13}"/>
              </a:ext>
            </a:extLst>
          </p:cNvPr>
          <p:cNvSpPr txBox="1">
            <a:spLocks/>
          </p:cNvSpPr>
          <p:nvPr/>
        </p:nvSpPr>
        <p:spPr>
          <a:xfrm>
            <a:off x="1627017" y="2086852"/>
            <a:ext cx="8937963" cy="186786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PE" sz="4800" b="1" dirty="0">
                <a:effectLst/>
                <a:latin typeface="Arial" panose="020B0604020202020204" pitchFamily="34" charset="0"/>
                <a:ea typeface="Aptos" panose="020B0004020202020204" pitchFamily="34" charset="0"/>
              </a:rPr>
              <a:t>CAPÍTULO I: </a:t>
            </a:r>
            <a:br>
              <a:rPr lang="es-PE" sz="4800" b="1" dirty="0">
                <a:effectLst/>
                <a:latin typeface="Arial" panose="020B0604020202020204" pitchFamily="34" charset="0"/>
                <a:ea typeface="Aptos" panose="020B0004020202020204" pitchFamily="34" charset="0"/>
              </a:rPr>
            </a:br>
            <a:r>
              <a:rPr lang="es-PE" sz="4800" b="1" dirty="0">
                <a:effectLst/>
                <a:latin typeface="Arial" panose="020B0604020202020204" pitchFamily="34" charset="0"/>
                <a:ea typeface="Aptos" panose="020B0004020202020204" pitchFamily="34" charset="0"/>
              </a:rPr>
              <a:t>EL PROBLEMA</a:t>
            </a:r>
            <a:endParaRPr lang="es-PE" b="1" dirty="0">
              <a:solidFill>
                <a:srgbClr val="333333"/>
              </a:solidFill>
              <a:latin typeface="Agenda" panose="02000603040000020004"/>
            </a:endParaRPr>
          </a:p>
        </p:txBody>
      </p:sp>
    </p:spTree>
    <p:extLst>
      <p:ext uri="{BB962C8B-B14F-4D97-AF65-F5344CB8AC3E}">
        <p14:creationId xmlns:p14="http://schemas.microsoft.com/office/powerpoint/2010/main" val="3970533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F8C19E-2EC7-F5DC-195E-3509AEA5D566}"/>
            </a:ext>
          </a:extLst>
        </p:cNvPr>
        <p:cNvGrpSpPr/>
        <p:nvPr/>
      </p:nvGrpSpPr>
      <p:grpSpPr>
        <a:xfrm>
          <a:off x="0" y="0"/>
          <a:ext cx="0" cy="0"/>
          <a:chOff x="0" y="0"/>
          <a:chExt cx="0" cy="0"/>
        </a:xfrm>
      </p:grpSpPr>
      <p:pic>
        <p:nvPicPr>
          <p:cNvPr id="4" name="Imagen 3">
            <a:extLst>
              <a:ext uri="{FF2B5EF4-FFF2-40B4-BE49-F238E27FC236}">
                <a16:creationId xmlns:a16="http://schemas.microsoft.com/office/drawing/2014/main" id="{ED67C1D2-71D3-5776-C0A9-816C84D0D2EF}"/>
              </a:ext>
            </a:extLst>
          </p:cNvPr>
          <p:cNvPicPr>
            <a:picLocks noGrp="1" noRot="1" noChangeAspect="1" noMove="1" noResize="1" noEditPoints="1" noAdjustHandles="1" noChangeArrowheads="1" noChangeShapeType="1" noCrop="1"/>
          </p:cNvPicPr>
          <p:nvPr/>
        </p:nvPicPr>
        <p:blipFill>
          <a:blip r:embed="rId2"/>
          <a:stretch>
            <a:fillRect/>
          </a:stretch>
        </p:blipFill>
        <p:spPr>
          <a:xfrm>
            <a:off x="0" y="-3939"/>
            <a:ext cx="12191999" cy="6865878"/>
          </a:xfrm>
          <a:prstGeom prst="rect">
            <a:avLst/>
          </a:prstGeom>
        </p:spPr>
      </p:pic>
      <p:pic>
        <p:nvPicPr>
          <p:cNvPr id="8" name="Imagen 7" descr="Logotipo&#10;&#10;Descripción generada automáticamente">
            <a:extLst>
              <a:ext uri="{FF2B5EF4-FFF2-40B4-BE49-F238E27FC236}">
                <a16:creationId xmlns:a16="http://schemas.microsoft.com/office/drawing/2014/main" id="{62C81411-36D2-6744-5E30-6D2D59DE05CA}"/>
              </a:ext>
            </a:extLst>
          </p:cNvPr>
          <p:cNvPicPr>
            <a:picLocks noChangeAspect="1"/>
          </p:cNvPicPr>
          <p:nvPr/>
        </p:nvPicPr>
        <p:blipFill>
          <a:blip r:embed="rId3"/>
          <a:stretch>
            <a:fillRect/>
          </a:stretch>
        </p:blipFill>
        <p:spPr>
          <a:xfrm>
            <a:off x="11162634" y="237886"/>
            <a:ext cx="732742" cy="809641"/>
          </a:xfrm>
          <a:prstGeom prst="rect">
            <a:avLst/>
          </a:prstGeom>
          <a:ln>
            <a:noFill/>
          </a:ln>
        </p:spPr>
      </p:pic>
      <p:sp>
        <p:nvSpPr>
          <p:cNvPr id="2" name="Rectángulo 1">
            <a:extLst>
              <a:ext uri="{FF2B5EF4-FFF2-40B4-BE49-F238E27FC236}">
                <a16:creationId xmlns:a16="http://schemas.microsoft.com/office/drawing/2014/main" id="{5E14DBCC-2881-F713-6ADB-DABC79B2D7AC}"/>
              </a:ext>
            </a:extLst>
          </p:cNvPr>
          <p:cNvSpPr/>
          <p:nvPr/>
        </p:nvSpPr>
        <p:spPr>
          <a:xfrm>
            <a:off x="-18815" y="0"/>
            <a:ext cx="432740" cy="6858000"/>
          </a:xfrm>
          <a:prstGeom prst="rect">
            <a:avLst/>
          </a:prstGeom>
          <a:solidFill>
            <a:srgbClr val="E5224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 name="Título 1">
            <a:extLst>
              <a:ext uri="{FF2B5EF4-FFF2-40B4-BE49-F238E27FC236}">
                <a16:creationId xmlns:a16="http://schemas.microsoft.com/office/drawing/2014/main" id="{5E278AE3-F5DB-2AAC-D368-D191D625C7DE}"/>
              </a:ext>
            </a:extLst>
          </p:cNvPr>
          <p:cNvSpPr txBox="1">
            <a:spLocks/>
          </p:cNvSpPr>
          <p:nvPr/>
        </p:nvSpPr>
        <p:spPr>
          <a:xfrm>
            <a:off x="482743" y="208687"/>
            <a:ext cx="10670483" cy="65955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sz="3600" b="1" u="sng" dirty="0">
                <a:latin typeface="Agenda" panose="02000603040000020004"/>
                <a:cs typeface="Arial" panose="020B0604020202020204" pitchFamily="34" charset="0"/>
              </a:rPr>
              <a:t>Planteamiento del Problema</a:t>
            </a:r>
            <a:endParaRPr lang="es-PE" sz="3000" dirty="0">
              <a:solidFill>
                <a:srgbClr val="333333"/>
              </a:solidFill>
              <a:latin typeface="Agenda" panose="02000603040000020004" pitchFamily="2" charset="0"/>
            </a:endParaRPr>
          </a:p>
        </p:txBody>
      </p:sp>
      <p:sp>
        <p:nvSpPr>
          <p:cNvPr id="5" name="CuadroTexto 4">
            <a:extLst>
              <a:ext uri="{FF2B5EF4-FFF2-40B4-BE49-F238E27FC236}">
                <a16:creationId xmlns:a16="http://schemas.microsoft.com/office/drawing/2014/main" id="{152632E6-E8E0-6626-6CEB-7B1614C4F76F}"/>
              </a:ext>
            </a:extLst>
          </p:cNvPr>
          <p:cNvSpPr txBox="1"/>
          <p:nvPr/>
        </p:nvSpPr>
        <p:spPr>
          <a:xfrm>
            <a:off x="575383" y="1047527"/>
            <a:ext cx="10290628" cy="3539430"/>
          </a:xfrm>
          <a:prstGeom prst="rect">
            <a:avLst/>
          </a:prstGeom>
          <a:noFill/>
        </p:spPr>
        <p:txBody>
          <a:bodyPr wrap="square" rtlCol="0">
            <a:spAutoFit/>
          </a:bodyPr>
          <a:lstStyle/>
          <a:p>
            <a:pPr algn="just"/>
            <a:r>
              <a:rPr lang="es-ES" sz="1600" dirty="0"/>
              <a:t>A nivel global, contar con un plan de mantenimiento mejora la fiabilidad y vida útil de los equipos eléctricos, reduce costos y detalla procedimientos específicos (Lara, 2022). En Latinoamérica, la gestión de mantenimiento es estratégica, enfocándose en mitigar riesgos operativos y financieros mientras asegura la confiabilidad y máxima funcionalidad de los activos bajo normativas de seguridad y garantías (</a:t>
            </a:r>
            <a:r>
              <a:rPr lang="es-ES" sz="1600" dirty="0" err="1"/>
              <a:t>Yevara</a:t>
            </a:r>
            <a:r>
              <a:rPr lang="es-ES" sz="1600" dirty="0"/>
              <a:t>, 2022). En el contexto nacional, el mantenimiento refleja un cambio de paradigma investigativo, incorporando </a:t>
            </a:r>
            <a:r>
              <a:rPr lang="es-ES" sz="1600" dirty="0" err="1"/>
              <a:t>big</a:t>
            </a:r>
            <a:r>
              <a:rPr lang="es-ES" sz="1600" dirty="0"/>
              <a:t> data y nuevas metodologías instrumentales, complementando las tradicionales técnicas de análisis cualitativo y cuantitativo (Ortega et al., 2021).</a:t>
            </a:r>
          </a:p>
          <a:p>
            <a:pPr algn="just"/>
            <a:r>
              <a:rPr lang="es-ES" sz="1600" dirty="0"/>
              <a:t>ZERCCOM es una empresa especializada en obras eléctricas y electromecánicas, suministro de equipos, instalaciones de seguridad, eficiencia energética, análisis de calidad de energía y servicios relacionados. Sin embargo, enfrenta desafíos en la gestión de mantenimiento debido a la ausencia de un sistema centralizado que permita registrar y analizar eficientemente sus operaciones. Esto dificulta la identificación de fallas recurrentes, la planificación preventiva y la optimización de recursos, incrementando costos, tiempos de inactividad y afectando su competitividad. La implementación de un sistema web para centralizar y automatizar estos procesos se presenta como una solución clave para mejorar su eficiencia operativa y satisfacción del cliente.</a:t>
            </a:r>
            <a:endParaRPr lang="es-PE" sz="1600" dirty="0"/>
          </a:p>
        </p:txBody>
      </p:sp>
      <p:pic>
        <p:nvPicPr>
          <p:cNvPr id="1026" name="Picture 2" descr="Home - ZERCCOM">
            <a:extLst>
              <a:ext uri="{FF2B5EF4-FFF2-40B4-BE49-F238E27FC236}">
                <a16:creationId xmlns:a16="http://schemas.microsoft.com/office/drawing/2014/main" id="{14D46380-6AED-C3BB-3834-AD03428FF9A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67249" y="5035664"/>
            <a:ext cx="2857502" cy="11787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30281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6FA9A2-0F44-00AB-7B2E-3276274C1799}"/>
            </a:ext>
          </a:extLst>
        </p:cNvPr>
        <p:cNvGrpSpPr/>
        <p:nvPr/>
      </p:nvGrpSpPr>
      <p:grpSpPr>
        <a:xfrm>
          <a:off x="0" y="0"/>
          <a:ext cx="0" cy="0"/>
          <a:chOff x="0" y="0"/>
          <a:chExt cx="0" cy="0"/>
        </a:xfrm>
      </p:grpSpPr>
      <p:pic>
        <p:nvPicPr>
          <p:cNvPr id="4" name="Imagen 3">
            <a:extLst>
              <a:ext uri="{FF2B5EF4-FFF2-40B4-BE49-F238E27FC236}">
                <a16:creationId xmlns:a16="http://schemas.microsoft.com/office/drawing/2014/main" id="{024D17B9-B3C6-74F9-881C-FC326D552C3E}"/>
              </a:ext>
            </a:extLst>
          </p:cNvPr>
          <p:cNvPicPr>
            <a:picLocks noGrp="1" noRot="1" noChangeAspect="1" noMove="1" noResize="1" noEditPoints="1" noAdjustHandles="1" noChangeArrowheads="1" noChangeShapeType="1" noCrop="1"/>
          </p:cNvPicPr>
          <p:nvPr/>
        </p:nvPicPr>
        <p:blipFill>
          <a:blip r:embed="rId2"/>
          <a:stretch>
            <a:fillRect/>
          </a:stretch>
        </p:blipFill>
        <p:spPr>
          <a:xfrm>
            <a:off x="0" y="-3939"/>
            <a:ext cx="12191999" cy="6865878"/>
          </a:xfrm>
          <a:prstGeom prst="rect">
            <a:avLst/>
          </a:prstGeom>
        </p:spPr>
      </p:pic>
      <p:pic>
        <p:nvPicPr>
          <p:cNvPr id="8" name="Imagen 7" descr="Logotipo&#10;&#10;Descripción generada automáticamente">
            <a:extLst>
              <a:ext uri="{FF2B5EF4-FFF2-40B4-BE49-F238E27FC236}">
                <a16:creationId xmlns:a16="http://schemas.microsoft.com/office/drawing/2014/main" id="{ECC371C1-DEFB-9E1F-1D30-D6B2F953A9C4}"/>
              </a:ext>
            </a:extLst>
          </p:cNvPr>
          <p:cNvPicPr>
            <a:picLocks noChangeAspect="1"/>
          </p:cNvPicPr>
          <p:nvPr/>
        </p:nvPicPr>
        <p:blipFill>
          <a:blip r:embed="rId3"/>
          <a:stretch>
            <a:fillRect/>
          </a:stretch>
        </p:blipFill>
        <p:spPr>
          <a:xfrm>
            <a:off x="11162634" y="237886"/>
            <a:ext cx="732742" cy="809641"/>
          </a:xfrm>
          <a:prstGeom prst="rect">
            <a:avLst/>
          </a:prstGeom>
          <a:ln>
            <a:noFill/>
          </a:ln>
        </p:spPr>
      </p:pic>
      <p:sp>
        <p:nvSpPr>
          <p:cNvPr id="2" name="Rectángulo 1">
            <a:extLst>
              <a:ext uri="{FF2B5EF4-FFF2-40B4-BE49-F238E27FC236}">
                <a16:creationId xmlns:a16="http://schemas.microsoft.com/office/drawing/2014/main" id="{9C765E02-64BC-357A-75B3-0FAE5862F5D8}"/>
              </a:ext>
            </a:extLst>
          </p:cNvPr>
          <p:cNvSpPr/>
          <p:nvPr/>
        </p:nvSpPr>
        <p:spPr>
          <a:xfrm>
            <a:off x="-18815" y="0"/>
            <a:ext cx="432740" cy="6858000"/>
          </a:xfrm>
          <a:prstGeom prst="rect">
            <a:avLst/>
          </a:prstGeom>
          <a:solidFill>
            <a:srgbClr val="E5224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 name="Título 1">
            <a:extLst>
              <a:ext uri="{FF2B5EF4-FFF2-40B4-BE49-F238E27FC236}">
                <a16:creationId xmlns:a16="http://schemas.microsoft.com/office/drawing/2014/main" id="{CF336B46-9DEC-C84C-5058-232890FFA054}"/>
              </a:ext>
            </a:extLst>
          </p:cNvPr>
          <p:cNvSpPr txBox="1">
            <a:spLocks/>
          </p:cNvSpPr>
          <p:nvPr/>
        </p:nvSpPr>
        <p:spPr>
          <a:xfrm>
            <a:off x="482743" y="208687"/>
            <a:ext cx="10670483" cy="65955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sz="3600" b="1" u="sng" dirty="0">
                <a:latin typeface="Agenda" panose="02000603040000020004"/>
                <a:cs typeface="Arial" panose="020B0604020202020204" pitchFamily="34" charset="0"/>
              </a:rPr>
              <a:t>Formulación del Problema</a:t>
            </a:r>
            <a:endParaRPr lang="es-PE" sz="3000" dirty="0">
              <a:solidFill>
                <a:srgbClr val="333333"/>
              </a:solidFill>
              <a:latin typeface="Agenda" panose="02000603040000020004" pitchFamily="2" charset="0"/>
            </a:endParaRPr>
          </a:p>
        </p:txBody>
      </p:sp>
      <p:sp>
        <p:nvSpPr>
          <p:cNvPr id="5" name="CuadroTexto 4">
            <a:extLst>
              <a:ext uri="{FF2B5EF4-FFF2-40B4-BE49-F238E27FC236}">
                <a16:creationId xmlns:a16="http://schemas.microsoft.com/office/drawing/2014/main" id="{CA67A586-720E-91F1-F7FC-DEA225022004}"/>
              </a:ext>
            </a:extLst>
          </p:cNvPr>
          <p:cNvSpPr txBox="1"/>
          <p:nvPr/>
        </p:nvSpPr>
        <p:spPr>
          <a:xfrm>
            <a:off x="575383" y="874455"/>
            <a:ext cx="10290628" cy="2031325"/>
          </a:xfrm>
          <a:prstGeom prst="rect">
            <a:avLst/>
          </a:prstGeom>
          <a:noFill/>
        </p:spPr>
        <p:txBody>
          <a:bodyPr wrap="square" rtlCol="0">
            <a:spAutoFit/>
          </a:bodyPr>
          <a:lstStyle/>
          <a:p>
            <a:pPr marL="285750" indent="-285750" algn="just">
              <a:buFont typeface="Arial" panose="020B0604020202020204" pitchFamily="34" charset="0"/>
              <a:buChar char="•"/>
            </a:pPr>
            <a:r>
              <a:rPr lang="es-ES" sz="1400" b="1" dirty="0"/>
              <a:t>Problema General</a:t>
            </a:r>
          </a:p>
          <a:p>
            <a:pPr algn="just"/>
            <a:r>
              <a:rPr lang="es-ES" sz="1400" dirty="0"/>
              <a:t>	¿Como un sistema web puede comparar un análisis detallado de las actividades de la empresa Zerccom?</a:t>
            </a:r>
          </a:p>
          <a:p>
            <a:pPr marL="285750" indent="-285750" algn="just">
              <a:buFont typeface="Arial" panose="020B0604020202020204" pitchFamily="34" charset="0"/>
              <a:buChar char="•"/>
            </a:pPr>
            <a:r>
              <a:rPr lang="es-ES" sz="1400" b="1" dirty="0"/>
              <a:t>Problemas Específicos</a:t>
            </a:r>
          </a:p>
          <a:p>
            <a:pPr algn="just"/>
            <a:r>
              <a:rPr lang="es-ES" sz="1400" dirty="0"/>
              <a:t>	¿Qué puede mejorar la experiencia del usuario al realizar un análisis detallado y comprensible de las actividades en un sistema web de la empresa ZERCCOM?</a:t>
            </a:r>
          </a:p>
          <a:p>
            <a:pPr algn="just"/>
            <a:r>
              <a:rPr lang="es-ES" sz="1400" dirty="0"/>
              <a:t>	¿De qué manera un sistema web puede soportar el crecimiento del volumen de datos sin afectar el rendimiento del sistema web en la empresa ZERCCOM?</a:t>
            </a:r>
          </a:p>
          <a:p>
            <a:pPr algn="just"/>
            <a:r>
              <a:rPr lang="es-ES" sz="1400" dirty="0"/>
              <a:t>	¿De qué manera se asegura la protección de datos al implementarse un sistema web a la empresa ZERCCOM durante el proceso de análisis comparativo de las actividades de mantenimiento?</a:t>
            </a:r>
          </a:p>
        </p:txBody>
      </p:sp>
      <p:sp>
        <p:nvSpPr>
          <p:cNvPr id="6" name="Título 1">
            <a:extLst>
              <a:ext uri="{FF2B5EF4-FFF2-40B4-BE49-F238E27FC236}">
                <a16:creationId xmlns:a16="http://schemas.microsoft.com/office/drawing/2014/main" id="{DFB153E2-09CA-60EE-9ECE-552F76197313}"/>
              </a:ext>
            </a:extLst>
          </p:cNvPr>
          <p:cNvSpPr txBox="1">
            <a:spLocks/>
          </p:cNvSpPr>
          <p:nvPr/>
        </p:nvSpPr>
        <p:spPr>
          <a:xfrm>
            <a:off x="575383" y="2965403"/>
            <a:ext cx="10670483" cy="65955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sz="3600" b="1" u="sng" dirty="0">
                <a:latin typeface="Agenda" panose="02000603040000020004"/>
                <a:cs typeface="Arial" panose="020B0604020202020204" pitchFamily="34" charset="0"/>
              </a:rPr>
              <a:t>Justificación</a:t>
            </a:r>
            <a:endParaRPr lang="es-PE" sz="3000" dirty="0">
              <a:solidFill>
                <a:srgbClr val="333333"/>
              </a:solidFill>
              <a:latin typeface="Agenda" panose="02000603040000020004" pitchFamily="2" charset="0"/>
            </a:endParaRPr>
          </a:p>
        </p:txBody>
      </p:sp>
      <p:sp>
        <p:nvSpPr>
          <p:cNvPr id="9" name="CuadroTexto 8">
            <a:extLst>
              <a:ext uri="{FF2B5EF4-FFF2-40B4-BE49-F238E27FC236}">
                <a16:creationId xmlns:a16="http://schemas.microsoft.com/office/drawing/2014/main" id="{95E7B6C8-7E84-364A-30E2-1C41D6848CEC}"/>
              </a:ext>
            </a:extLst>
          </p:cNvPr>
          <p:cNvSpPr txBox="1"/>
          <p:nvPr/>
        </p:nvSpPr>
        <p:spPr>
          <a:xfrm>
            <a:off x="765310" y="3690794"/>
            <a:ext cx="10290628" cy="2462213"/>
          </a:xfrm>
          <a:prstGeom prst="rect">
            <a:avLst/>
          </a:prstGeom>
          <a:noFill/>
        </p:spPr>
        <p:txBody>
          <a:bodyPr wrap="square" rtlCol="0">
            <a:spAutoFit/>
          </a:bodyPr>
          <a:lstStyle/>
          <a:p>
            <a:pPr marL="285750" indent="-285750" algn="just">
              <a:buFont typeface="Arial" panose="020B0604020202020204" pitchFamily="34" charset="0"/>
              <a:buChar char="•"/>
            </a:pPr>
            <a:r>
              <a:rPr lang="es-ES" sz="1400" b="1" dirty="0"/>
              <a:t>Teórica</a:t>
            </a:r>
          </a:p>
          <a:p>
            <a:pPr algn="just"/>
            <a:r>
              <a:rPr lang="es-ES" sz="1400" dirty="0"/>
              <a:t>El sistema web se basa en teorías de gestión de mantenimiento y análisis de datos, que respaldan el uso de tecnología para optimizar actividades de mantenimiento. La integración de bases de datos y sistemas web facilita la centralización y procesamiento de información para la toma de decisiones.</a:t>
            </a:r>
          </a:p>
          <a:p>
            <a:pPr marL="285750" indent="-285750" algn="just">
              <a:buFont typeface="Arial" panose="020B0604020202020204" pitchFamily="34" charset="0"/>
              <a:buChar char="•"/>
            </a:pPr>
            <a:r>
              <a:rPr lang="es-ES" sz="1400" b="1" dirty="0"/>
              <a:t>Práctica</a:t>
            </a:r>
          </a:p>
          <a:p>
            <a:pPr algn="just"/>
            <a:r>
              <a:rPr lang="es-ES" sz="1400" dirty="0"/>
              <a:t>En ZERCCOM, un sistema web optimiza la planificación y seguimiento del mantenimiento eléctrico, superando la falta de centralización actual. Esto reducirá costos, tiempos de inactividad y mejorará la calidad del servicio, impactando positivamente en su competitividad.</a:t>
            </a:r>
          </a:p>
          <a:p>
            <a:pPr marL="285750" indent="-285750" algn="just">
              <a:buFont typeface="Arial" panose="020B0604020202020204" pitchFamily="34" charset="0"/>
              <a:buChar char="•"/>
            </a:pPr>
            <a:r>
              <a:rPr lang="es-ES" sz="1400" b="1" dirty="0"/>
              <a:t>Metodológica</a:t>
            </a:r>
          </a:p>
          <a:p>
            <a:pPr algn="just"/>
            <a:r>
              <a:rPr lang="es-ES" sz="1400" dirty="0"/>
              <a:t>Técnicas de análisis de datos como minería y visualización permitirán detectar patrones, asegurando un sistema funcional y alineado con las necesidades de ZERCCOM.</a:t>
            </a:r>
          </a:p>
        </p:txBody>
      </p:sp>
    </p:spTree>
    <p:extLst>
      <p:ext uri="{BB962C8B-B14F-4D97-AF65-F5344CB8AC3E}">
        <p14:creationId xmlns:p14="http://schemas.microsoft.com/office/powerpoint/2010/main" val="15224779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FF8971-643B-B359-D4E8-E7C78ECCFBC0}"/>
            </a:ext>
          </a:extLst>
        </p:cNvPr>
        <p:cNvGrpSpPr/>
        <p:nvPr/>
      </p:nvGrpSpPr>
      <p:grpSpPr>
        <a:xfrm>
          <a:off x="0" y="0"/>
          <a:ext cx="0" cy="0"/>
          <a:chOff x="0" y="0"/>
          <a:chExt cx="0" cy="0"/>
        </a:xfrm>
      </p:grpSpPr>
      <p:pic>
        <p:nvPicPr>
          <p:cNvPr id="4" name="Imagen 3">
            <a:extLst>
              <a:ext uri="{FF2B5EF4-FFF2-40B4-BE49-F238E27FC236}">
                <a16:creationId xmlns:a16="http://schemas.microsoft.com/office/drawing/2014/main" id="{6FCCAD07-AFB4-6CA7-77BC-E0C87C0D1C26}"/>
              </a:ext>
            </a:extLst>
          </p:cNvPr>
          <p:cNvPicPr>
            <a:picLocks noGrp="1" noRot="1" noChangeAspect="1" noMove="1" noResize="1" noEditPoints="1" noAdjustHandles="1" noChangeArrowheads="1" noChangeShapeType="1" noCrop="1"/>
          </p:cNvPicPr>
          <p:nvPr/>
        </p:nvPicPr>
        <p:blipFill>
          <a:blip r:embed="rId2"/>
          <a:stretch>
            <a:fillRect/>
          </a:stretch>
        </p:blipFill>
        <p:spPr>
          <a:xfrm>
            <a:off x="0" y="-3939"/>
            <a:ext cx="12191999" cy="6865878"/>
          </a:xfrm>
          <a:prstGeom prst="rect">
            <a:avLst/>
          </a:prstGeom>
        </p:spPr>
      </p:pic>
      <p:pic>
        <p:nvPicPr>
          <p:cNvPr id="8" name="Imagen 7" descr="Logotipo&#10;&#10;Descripción generada automáticamente">
            <a:extLst>
              <a:ext uri="{FF2B5EF4-FFF2-40B4-BE49-F238E27FC236}">
                <a16:creationId xmlns:a16="http://schemas.microsoft.com/office/drawing/2014/main" id="{BC842629-F929-C2B6-0255-87DE392BBA4B}"/>
              </a:ext>
            </a:extLst>
          </p:cNvPr>
          <p:cNvPicPr>
            <a:picLocks noChangeAspect="1"/>
          </p:cNvPicPr>
          <p:nvPr/>
        </p:nvPicPr>
        <p:blipFill>
          <a:blip r:embed="rId3"/>
          <a:stretch>
            <a:fillRect/>
          </a:stretch>
        </p:blipFill>
        <p:spPr>
          <a:xfrm>
            <a:off x="11162634" y="237886"/>
            <a:ext cx="732742" cy="809641"/>
          </a:xfrm>
          <a:prstGeom prst="rect">
            <a:avLst/>
          </a:prstGeom>
          <a:ln>
            <a:noFill/>
          </a:ln>
        </p:spPr>
      </p:pic>
      <p:sp>
        <p:nvSpPr>
          <p:cNvPr id="2" name="Rectángulo 1">
            <a:extLst>
              <a:ext uri="{FF2B5EF4-FFF2-40B4-BE49-F238E27FC236}">
                <a16:creationId xmlns:a16="http://schemas.microsoft.com/office/drawing/2014/main" id="{51B6AD25-84FA-3DEB-C08D-28FE04E6DACC}"/>
              </a:ext>
            </a:extLst>
          </p:cNvPr>
          <p:cNvSpPr/>
          <p:nvPr/>
        </p:nvSpPr>
        <p:spPr>
          <a:xfrm>
            <a:off x="-18815" y="0"/>
            <a:ext cx="432740" cy="6858000"/>
          </a:xfrm>
          <a:prstGeom prst="rect">
            <a:avLst/>
          </a:prstGeom>
          <a:solidFill>
            <a:srgbClr val="E5224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 name="Título 1">
            <a:extLst>
              <a:ext uri="{FF2B5EF4-FFF2-40B4-BE49-F238E27FC236}">
                <a16:creationId xmlns:a16="http://schemas.microsoft.com/office/drawing/2014/main" id="{4E54235F-821A-ED17-6B78-402B197BE718}"/>
              </a:ext>
            </a:extLst>
          </p:cNvPr>
          <p:cNvSpPr txBox="1">
            <a:spLocks/>
          </p:cNvSpPr>
          <p:nvPr/>
        </p:nvSpPr>
        <p:spPr>
          <a:xfrm>
            <a:off x="482743" y="208687"/>
            <a:ext cx="10670483" cy="65955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sz="2800" b="1" u="sng" dirty="0">
                <a:latin typeface="Agenda" panose="02000603040000020004"/>
                <a:cs typeface="Arial" panose="020B0604020202020204" pitchFamily="34" charset="0"/>
              </a:rPr>
              <a:t>Delimitaciones</a:t>
            </a:r>
            <a:endParaRPr lang="es-PE" sz="2400" dirty="0">
              <a:solidFill>
                <a:srgbClr val="333333"/>
              </a:solidFill>
              <a:latin typeface="Agenda" panose="02000603040000020004" pitchFamily="2" charset="0"/>
            </a:endParaRPr>
          </a:p>
        </p:txBody>
      </p:sp>
      <p:sp>
        <p:nvSpPr>
          <p:cNvPr id="6" name="CuadroTexto 5">
            <a:extLst>
              <a:ext uri="{FF2B5EF4-FFF2-40B4-BE49-F238E27FC236}">
                <a16:creationId xmlns:a16="http://schemas.microsoft.com/office/drawing/2014/main" id="{2A655E0A-599E-A690-8A72-16B2A1F40547}"/>
              </a:ext>
            </a:extLst>
          </p:cNvPr>
          <p:cNvSpPr txBox="1"/>
          <p:nvPr/>
        </p:nvSpPr>
        <p:spPr>
          <a:xfrm>
            <a:off x="575383" y="777049"/>
            <a:ext cx="10290628" cy="954107"/>
          </a:xfrm>
          <a:prstGeom prst="rect">
            <a:avLst/>
          </a:prstGeom>
          <a:noFill/>
        </p:spPr>
        <p:txBody>
          <a:bodyPr wrap="square" rtlCol="0">
            <a:spAutoFit/>
          </a:bodyPr>
          <a:lstStyle/>
          <a:p>
            <a:pPr algn="just"/>
            <a:r>
              <a:rPr lang="es-ES" sz="1400" dirty="0"/>
              <a:t>La empresa Zerccom S.A.C. es una empresa que pertenece al rubro de la ingeniería eléctrica, especializada en la ejecución de proyectos eléctricos y electromecánicos, además también llega a brindar servicios de mantenimiento e instalaciones. La empresa fue fundada en el año 2009, actualmente la empresa sigue estando operativa en el país de Perú, para ser más específicos en la provincia y distrito de ICA, en la Urbanización Residencial de San Carlos K – 21</a:t>
            </a:r>
          </a:p>
        </p:txBody>
      </p:sp>
      <p:sp>
        <p:nvSpPr>
          <p:cNvPr id="7" name="Título 1">
            <a:extLst>
              <a:ext uri="{FF2B5EF4-FFF2-40B4-BE49-F238E27FC236}">
                <a16:creationId xmlns:a16="http://schemas.microsoft.com/office/drawing/2014/main" id="{E935A547-EFF1-D8B7-B161-1A41632251A6}"/>
              </a:ext>
            </a:extLst>
          </p:cNvPr>
          <p:cNvSpPr txBox="1">
            <a:spLocks/>
          </p:cNvSpPr>
          <p:nvPr/>
        </p:nvSpPr>
        <p:spPr>
          <a:xfrm>
            <a:off x="575383" y="1759953"/>
            <a:ext cx="10670483" cy="65955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sz="2800" b="1" u="sng" dirty="0">
                <a:latin typeface="Agenda" panose="02000603040000020004"/>
                <a:cs typeface="Arial" panose="020B0604020202020204" pitchFamily="34" charset="0"/>
              </a:rPr>
              <a:t>Limitaciones</a:t>
            </a:r>
            <a:endParaRPr lang="es-PE" sz="2400" dirty="0">
              <a:solidFill>
                <a:srgbClr val="333333"/>
              </a:solidFill>
              <a:latin typeface="Agenda" panose="02000603040000020004" pitchFamily="2" charset="0"/>
            </a:endParaRPr>
          </a:p>
        </p:txBody>
      </p:sp>
      <p:sp>
        <p:nvSpPr>
          <p:cNvPr id="9" name="CuadroTexto 8">
            <a:extLst>
              <a:ext uri="{FF2B5EF4-FFF2-40B4-BE49-F238E27FC236}">
                <a16:creationId xmlns:a16="http://schemas.microsoft.com/office/drawing/2014/main" id="{7993C378-1535-B753-6A71-7BAE9623028C}"/>
              </a:ext>
            </a:extLst>
          </p:cNvPr>
          <p:cNvSpPr txBox="1"/>
          <p:nvPr/>
        </p:nvSpPr>
        <p:spPr>
          <a:xfrm>
            <a:off x="668023" y="2425721"/>
            <a:ext cx="10290628" cy="1169551"/>
          </a:xfrm>
          <a:prstGeom prst="rect">
            <a:avLst/>
          </a:prstGeom>
          <a:noFill/>
        </p:spPr>
        <p:txBody>
          <a:bodyPr wrap="square" rtlCol="0">
            <a:spAutoFit/>
          </a:bodyPr>
          <a:lstStyle/>
          <a:p>
            <a:pPr algn="just"/>
            <a:r>
              <a:rPr lang="es-ES" sz="1400" dirty="0"/>
              <a:t>Las limitaciones que se pudieron encontrar al momento de realizar el trabajo de investigación fueron las siguientes:</a:t>
            </a:r>
          </a:p>
          <a:p>
            <a:pPr marL="285750" indent="-285750" algn="just">
              <a:buFont typeface="Arial" panose="020B0604020202020204" pitchFamily="34" charset="0"/>
              <a:buChar char="•"/>
            </a:pPr>
            <a:r>
              <a:rPr lang="es-ES" sz="1400" dirty="0"/>
              <a:t>Acceso limitado a información sobre operaciones de procesos internos dentro de la empresa Zerccom SAC</a:t>
            </a:r>
          </a:p>
          <a:p>
            <a:pPr marL="285750" indent="-285750" algn="just">
              <a:buFont typeface="Arial" panose="020B0604020202020204" pitchFamily="34" charset="0"/>
              <a:buChar char="•"/>
            </a:pPr>
            <a:r>
              <a:rPr lang="es-ES" sz="1400" dirty="0"/>
              <a:t>Comunicación limitada con el personal importante en la empresa debido a la baja disponibilidad</a:t>
            </a:r>
          </a:p>
          <a:p>
            <a:pPr marL="285750" indent="-285750" algn="just">
              <a:buFont typeface="Arial" panose="020B0604020202020204" pitchFamily="34" charset="0"/>
              <a:buChar char="•"/>
            </a:pPr>
            <a:r>
              <a:rPr lang="es-ES" sz="1400" dirty="0"/>
              <a:t>Acceso limitado a datos sobre el rendimiento de las operaciones internas en la empresa Zerccom SAC</a:t>
            </a:r>
          </a:p>
          <a:p>
            <a:pPr marL="285750" indent="-285750" algn="just">
              <a:buFont typeface="Arial" panose="020B0604020202020204" pitchFamily="34" charset="0"/>
              <a:buChar char="•"/>
            </a:pPr>
            <a:r>
              <a:rPr lang="es-ES" sz="1400" dirty="0"/>
              <a:t>Incertidumbre sobre el presupuesto necesario para el desarrollo de sistema web integral.</a:t>
            </a:r>
          </a:p>
        </p:txBody>
      </p:sp>
      <p:sp>
        <p:nvSpPr>
          <p:cNvPr id="15" name="Título 1">
            <a:extLst>
              <a:ext uri="{FF2B5EF4-FFF2-40B4-BE49-F238E27FC236}">
                <a16:creationId xmlns:a16="http://schemas.microsoft.com/office/drawing/2014/main" id="{B5F82890-A533-A46E-7BEA-4914749CBDB7}"/>
              </a:ext>
            </a:extLst>
          </p:cNvPr>
          <p:cNvSpPr txBox="1">
            <a:spLocks/>
          </p:cNvSpPr>
          <p:nvPr/>
        </p:nvSpPr>
        <p:spPr>
          <a:xfrm>
            <a:off x="668023" y="3595272"/>
            <a:ext cx="10670483" cy="65955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sz="2800" b="1" u="sng" dirty="0">
                <a:latin typeface="Agenda" panose="02000603040000020004"/>
                <a:cs typeface="Arial" panose="020B0604020202020204" pitchFamily="34" charset="0"/>
              </a:rPr>
              <a:t>Objetivos</a:t>
            </a:r>
            <a:endParaRPr lang="es-PE" sz="2400" dirty="0">
              <a:solidFill>
                <a:srgbClr val="333333"/>
              </a:solidFill>
              <a:latin typeface="Agenda" panose="02000603040000020004" pitchFamily="2" charset="0"/>
            </a:endParaRPr>
          </a:p>
        </p:txBody>
      </p:sp>
      <p:sp>
        <p:nvSpPr>
          <p:cNvPr id="16" name="CuadroTexto 15">
            <a:extLst>
              <a:ext uri="{FF2B5EF4-FFF2-40B4-BE49-F238E27FC236}">
                <a16:creationId xmlns:a16="http://schemas.microsoft.com/office/drawing/2014/main" id="{7D375EEE-1B58-2461-EE9A-520ED1F34443}"/>
              </a:ext>
            </a:extLst>
          </p:cNvPr>
          <p:cNvSpPr txBox="1"/>
          <p:nvPr/>
        </p:nvSpPr>
        <p:spPr>
          <a:xfrm>
            <a:off x="760663" y="4261040"/>
            <a:ext cx="10290628" cy="2031325"/>
          </a:xfrm>
          <a:prstGeom prst="rect">
            <a:avLst/>
          </a:prstGeom>
          <a:noFill/>
        </p:spPr>
        <p:txBody>
          <a:bodyPr wrap="square" rtlCol="0">
            <a:spAutoFit/>
          </a:bodyPr>
          <a:lstStyle/>
          <a:p>
            <a:pPr marL="285750" indent="-285750" algn="just">
              <a:buFont typeface="Arial" panose="020B0604020202020204" pitchFamily="34" charset="0"/>
              <a:buChar char="•"/>
            </a:pPr>
            <a:r>
              <a:rPr lang="es-ES" sz="1400" b="1" dirty="0"/>
              <a:t>Objetivo General</a:t>
            </a:r>
          </a:p>
          <a:p>
            <a:pPr algn="just"/>
            <a:r>
              <a:rPr lang="es-ES" sz="1400" dirty="0"/>
              <a:t>Desarrollar un sistema web para comparar los registros de actividades del mantenimiento Eléctrico en la empresa Zerccom</a:t>
            </a:r>
          </a:p>
          <a:p>
            <a:pPr marL="285750" indent="-285750" algn="just">
              <a:buFont typeface="Arial" panose="020B0604020202020204" pitchFamily="34" charset="0"/>
              <a:buChar char="•"/>
            </a:pPr>
            <a:r>
              <a:rPr lang="es-ES" sz="1400" b="1" dirty="0"/>
              <a:t>Objetivos Específicos</a:t>
            </a:r>
          </a:p>
          <a:p>
            <a:pPr algn="just"/>
            <a:r>
              <a:rPr lang="es-ES" sz="1400" dirty="0"/>
              <a:t>	Mejorar la experiencia del usuario al realizar un análisis detallado y comprensible de las actividades en un sistema web de la empresa ZERCCOM.</a:t>
            </a:r>
          </a:p>
          <a:p>
            <a:pPr algn="just"/>
            <a:r>
              <a:rPr lang="es-ES" sz="1400" dirty="0"/>
              <a:t>	Mejorar el sistema web para soportar el crecimiento del volumen de datos sin afectar el rendimiento del sistema web en la empresa ZERCCOM.</a:t>
            </a:r>
          </a:p>
          <a:p>
            <a:pPr algn="just"/>
            <a:r>
              <a:rPr lang="es-ES" sz="1400" dirty="0"/>
              <a:t>	Asegurar la protección de datos al implementarse un sistema web a la empresa ZERCCOM durante el proceso de análisis comparativo de las actividades de mantenimiento.</a:t>
            </a:r>
          </a:p>
        </p:txBody>
      </p:sp>
    </p:spTree>
    <p:extLst>
      <p:ext uri="{BB962C8B-B14F-4D97-AF65-F5344CB8AC3E}">
        <p14:creationId xmlns:p14="http://schemas.microsoft.com/office/powerpoint/2010/main" val="31173882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939F6C-E0C5-E0E9-FC1C-F388D639281B}"/>
            </a:ext>
          </a:extLst>
        </p:cNvPr>
        <p:cNvGrpSpPr/>
        <p:nvPr/>
      </p:nvGrpSpPr>
      <p:grpSpPr>
        <a:xfrm>
          <a:off x="0" y="0"/>
          <a:ext cx="0" cy="0"/>
          <a:chOff x="0" y="0"/>
          <a:chExt cx="0" cy="0"/>
        </a:xfrm>
      </p:grpSpPr>
      <p:pic>
        <p:nvPicPr>
          <p:cNvPr id="4" name="Imagen 3">
            <a:extLst>
              <a:ext uri="{FF2B5EF4-FFF2-40B4-BE49-F238E27FC236}">
                <a16:creationId xmlns:a16="http://schemas.microsoft.com/office/drawing/2014/main" id="{E0816EA5-DE27-5860-BB48-42D7FF00F456}"/>
              </a:ext>
            </a:extLst>
          </p:cNvPr>
          <p:cNvPicPr>
            <a:picLocks noGrp="1" noRot="1" noChangeAspect="1" noMove="1" noResize="1" noEditPoints="1" noAdjustHandles="1" noChangeArrowheads="1" noChangeShapeType="1" noCrop="1"/>
          </p:cNvPicPr>
          <p:nvPr/>
        </p:nvPicPr>
        <p:blipFill>
          <a:blip r:embed="rId2"/>
          <a:stretch>
            <a:fillRect/>
          </a:stretch>
        </p:blipFill>
        <p:spPr>
          <a:xfrm>
            <a:off x="0" y="-3939"/>
            <a:ext cx="12191999" cy="6865878"/>
          </a:xfrm>
          <a:prstGeom prst="rect">
            <a:avLst/>
          </a:prstGeom>
        </p:spPr>
      </p:pic>
      <p:pic>
        <p:nvPicPr>
          <p:cNvPr id="8" name="Imagen 7" descr="Logotipo&#10;&#10;Descripción generada automáticamente">
            <a:extLst>
              <a:ext uri="{FF2B5EF4-FFF2-40B4-BE49-F238E27FC236}">
                <a16:creationId xmlns:a16="http://schemas.microsoft.com/office/drawing/2014/main" id="{0F579D6E-439E-246B-7F4B-FC0EEA7FCBF3}"/>
              </a:ext>
            </a:extLst>
          </p:cNvPr>
          <p:cNvPicPr>
            <a:picLocks noChangeAspect="1"/>
          </p:cNvPicPr>
          <p:nvPr/>
        </p:nvPicPr>
        <p:blipFill>
          <a:blip r:embed="rId3"/>
          <a:stretch>
            <a:fillRect/>
          </a:stretch>
        </p:blipFill>
        <p:spPr>
          <a:xfrm>
            <a:off x="11162634" y="237886"/>
            <a:ext cx="732742" cy="809641"/>
          </a:xfrm>
          <a:prstGeom prst="rect">
            <a:avLst/>
          </a:prstGeom>
          <a:ln>
            <a:noFill/>
          </a:ln>
        </p:spPr>
      </p:pic>
      <p:sp>
        <p:nvSpPr>
          <p:cNvPr id="2" name="Rectángulo 1">
            <a:extLst>
              <a:ext uri="{FF2B5EF4-FFF2-40B4-BE49-F238E27FC236}">
                <a16:creationId xmlns:a16="http://schemas.microsoft.com/office/drawing/2014/main" id="{286E01F2-DCFC-E388-73A3-878A0EC50DC9}"/>
              </a:ext>
            </a:extLst>
          </p:cNvPr>
          <p:cNvSpPr/>
          <p:nvPr/>
        </p:nvSpPr>
        <p:spPr>
          <a:xfrm>
            <a:off x="-18815" y="0"/>
            <a:ext cx="432740" cy="6858000"/>
          </a:xfrm>
          <a:prstGeom prst="rect">
            <a:avLst/>
          </a:prstGeom>
          <a:solidFill>
            <a:srgbClr val="E5224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 name="Título 1">
            <a:extLst>
              <a:ext uri="{FF2B5EF4-FFF2-40B4-BE49-F238E27FC236}">
                <a16:creationId xmlns:a16="http://schemas.microsoft.com/office/drawing/2014/main" id="{2BEAFB10-94F3-C192-0417-F814AC4FF515}"/>
              </a:ext>
            </a:extLst>
          </p:cNvPr>
          <p:cNvSpPr txBox="1">
            <a:spLocks/>
          </p:cNvSpPr>
          <p:nvPr/>
        </p:nvSpPr>
        <p:spPr>
          <a:xfrm>
            <a:off x="482743" y="208687"/>
            <a:ext cx="10670483" cy="65955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sz="3600" b="1" u="sng" dirty="0">
                <a:latin typeface="Agenda" panose="02000603040000020004"/>
                <a:cs typeface="Arial" panose="020B0604020202020204" pitchFamily="34" charset="0"/>
              </a:rPr>
              <a:t>Propósito</a:t>
            </a:r>
            <a:endParaRPr lang="es-PE" sz="3000" dirty="0">
              <a:solidFill>
                <a:srgbClr val="333333"/>
              </a:solidFill>
              <a:latin typeface="Agenda" panose="02000603040000020004" pitchFamily="2" charset="0"/>
            </a:endParaRPr>
          </a:p>
        </p:txBody>
      </p:sp>
      <p:sp>
        <p:nvSpPr>
          <p:cNvPr id="5" name="CuadroTexto 4">
            <a:extLst>
              <a:ext uri="{FF2B5EF4-FFF2-40B4-BE49-F238E27FC236}">
                <a16:creationId xmlns:a16="http://schemas.microsoft.com/office/drawing/2014/main" id="{CE5D4E29-5A39-B93A-03F8-91C2EAEDD986}"/>
              </a:ext>
            </a:extLst>
          </p:cNvPr>
          <p:cNvSpPr txBox="1"/>
          <p:nvPr/>
        </p:nvSpPr>
        <p:spPr>
          <a:xfrm>
            <a:off x="575383" y="1047527"/>
            <a:ext cx="10290628" cy="1077218"/>
          </a:xfrm>
          <a:prstGeom prst="rect">
            <a:avLst/>
          </a:prstGeom>
          <a:noFill/>
        </p:spPr>
        <p:txBody>
          <a:bodyPr wrap="square" rtlCol="0">
            <a:spAutoFit/>
          </a:bodyPr>
          <a:lstStyle/>
          <a:p>
            <a:pPr algn="just"/>
            <a:r>
              <a:rPr lang="es-ES" sz="1600"/>
              <a:t>Este trabajo busca desarrollar un sistema web para ZERCCOM que optimice la gestión de registros de mantenimiento eléctrico mediante análisis comparativo de datos. La herramienta centralizará información, automatizará análisis y facilitará la identificación de patrones y mejoras, permitiendo una mejor planificación, reducción de costos y mayor eficiencia operativa, asegurando el rendimiento óptimo de sus equipos eléctricos.</a:t>
            </a:r>
            <a:endParaRPr lang="es-PE" sz="1600" dirty="0"/>
          </a:p>
        </p:txBody>
      </p:sp>
      <p:pic>
        <p:nvPicPr>
          <p:cNvPr id="11" name="Imagen 10">
            <a:extLst>
              <a:ext uri="{FF2B5EF4-FFF2-40B4-BE49-F238E27FC236}">
                <a16:creationId xmlns:a16="http://schemas.microsoft.com/office/drawing/2014/main" id="{6E9BADE5-0C17-33D2-8530-A34B8D3A7654}"/>
              </a:ext>
            </a:extLst>
          </p:cNvPr>
          <p:cNvPicPr>
            <a:picLocks noChangeAspect="1"/>
          </p:cNvPicPr>
          <p:nvPr/>
        </p:nvPicPr>
        <p:blipFill>
          <a:blip r:embed="rId4"/>
          <a:stretch>
            <a:fillRect/>
          </a:stretch>
        </p:blipFill>
        <p:spPr>
          <a:xfrm>
            <a:off x="3003556" y="2657668"/>
            <a:ext cx="6184885" cy="347387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283872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F0589D-3558-5CD4-2999-AD5FC2A1506B}"/>
            </a:ext>
          </a:extLst>
        </p:cNvPr>
        <p:cNvGrpSpPr/>
        <p:nvPr/>
      </p:nvGrpSpPr>
      <p:grpSpPr>
        <a:xfrm>
          <a:off x="0" y="0"/>
          <a:ext cx="0" cy="0"/>
          <a:chOff x="0" y="0"/>
          <a:chExt cx="0" cy="0"/>
        </a:xfrm>
      </p:grpSpPr>
      <p:pic>
        <p:nvPicPr>
          <p:cNvPr id="4" name="Imagen 3">
            <a:extLst>
              <a:ext uri="{FF2B5EF4-FFF2-40B4-BE49-F238E27FC236}">
                <a16:creationId xmlns:a16="http://schemas.microsoft.com/office/drawing/2014/main" id="{AFC77485-CF1D-CFD4-0EF0-D2907E6A7B31}"/>
              </a:ext>
            </a:extLst>
          </p:cNvPr>
          <p:cNvPicPr>
            <a:picLocks noGrp="1" noRot="1" noChangeAspect="1" noMove="1" noResize="1" noEditPoints="1" noAdjustHandles="1" noChangeArrowheads="1" noChangeShapeType="1" noCrop="1"/>
          </p:cNvPicPr>
          <p:nvPr/>
        </p:nvPicPr>
        <p:blipFill>
          <a:blip r:embed="rId2"/>
          <a:stretch>
            <a:fillRect/>
          </a:stretch>
        </p:blipFill>
        <p:spPr>
          <a:xfrm>
            <a:off x="0" y="-3939"/>
            <a:ext cx="12191999" cy="6865878"/>
          </a:xfrm>
          <a:prstGeom prst="rect">
            <a:avLst/>
          </a:prstGeom>
        </p:spPr>
      </p:pic>
      <p:pic>
        <p:nvPicPr>
          <p:cNvPr id="8" name="Imagen 7" descr="Logotipo&#10;&#10;Descripción generada automáticamente">
            <a:extLst>
              <a:ext uri="{FF2B5EF4-FFF2-40B4-BE49-F238E27FC236}">
                <a16:creationId xmlns:a16="http://schemas.microsoft.com/office/drawing/2014/main" id="{9226C7DB-5CD8-12A3-920C-0396F5684BFE}"/>
              </a:ext>
            </a:extLst>
          </p:cNvPr>
          <p:cNvPicPr>
            <a:picLocks noChangeAspect="1"/>
          </p:cNvPicPr>
          <p:nvPr/>
        </p:nvPicPr>
        <p:blipFill>
          <a:blip r:embed="rId3"/>
          <a:stretch>
            <a:fillRect/>
          </a:stretch>
        </p:blipFill>
        <p:spPr>
          <a:xfrm>
            <a:off x="11162634" y="237886"/>
            <a:ext cx="732742" cy="809641"/>
          </a:xfrm>
          <a:prstGeom prst="rect">
            <a:avLst/>
          </a:prstGeom>
          <a:ln>
            <a:noFill/>
          </a:ln>
        </p:spPr>
      </p:pic>
      <p:sp>
        <p:nvSpPr>
          <p:cNvPr id="2" name="Rectángulo 1">
            <a:extLst>
              <a:ext uri="{FF2B5EF4-FFF2-40B4-BE49-F238E27FC236}">
                <a16:creationId xmlns:a16="http://schemas.microsoft.com/office/drawing/2014/main" id="{4F56D034-CF3F-D0F9-0574-190B5FECE77F}"/>
              </a:ext>
            </a:extLst>
          </p:cNvPr>
          <p:cNvSpPr/>
          <p:nvPr/>
        </p:nvSpPr>
        <p:spPr>
          <a:xfrm>
            <a:off x="-18815" y="0"/>
            <a:ext cx="432740" cy="6858000"/>
          </a:xfrm>
          <a:prstGeom prst="rect">
            <a:avLst/>
          </a:prstGeom>
          <a:solidFill>
            <a:srgbClr val="E5224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 name="Título 1">
            <a:extLst>
              <a:ext uri="{FF2B5EF4-FFF2-40B4-BE49-F238E27FC236}">
                <a16:creationId xmlns:a16="http://schemas.microsoft.com/office/drawing/2014/main" id="{032BF9BA-0B53-B603-2387-0DA05D62383A}"/>
              </a:ext>
            </a:extLst>
          </p:cNvPr>
          <p:cNvSpPr txBox="1">
            <a:spLocks/>
          </p:cNvSpPr>
          <p:nvPr/>
        </p:nvSpPr>
        <p:spPr>
          <a:xfrm>
            <a:off x="1627017" y="2495066"/>
            <a:ext cx="8937963" cy="186786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PE" sz="4800" b="1" dirty="0">
                <a:effectLst/>
                <a:latin typeface="Arial" panose="020B0604020202020204" pitchFamily="34" charset="0"/>
                <a:ea typeface="Aptos" panose="020B0004020202020204" pitchFamily="34" charset="0"/>
              </a:rPr>
              <a:t>CAPÍTULO II: </a:t>
            </a:r>
            <a:br>
              <a:rPr lang="es-PE" sz="4800" b="1" dirty="0">
                <a:effectLst/>
                <a:latin typeface="Arial" panose="020B0604020202020204" pitchFamily="34" charset="0"/>
                <a:ea typeface="Aptos" panose="020B0004020202020204" pitchFamily="34" charset="0"/>
              </a:rPr>
            </a:br>
            <a:r>
              <a:rPr lang="es-PE" sz="4800" b="1" dirty="0">
                <a:effectLst/>
                <a:latin typeface="Arial" panose="020B0604020202020204" pitchFamily="34" charset="0"/>
                <a:ea typeface="Aptos" panose="020B0004020202020204" pitchFamily="34" charset="0"/>
              </a:rPr>
              <a:t>MARCO TEÓRICO</a:t>
            </a:r>
            <a:endParaRPr lang="es-PE" b="1" dirty="0">
              <a:solidFill>
                <a:srgbClr val="333333"/>
              </a:solidFill>
              <a:latin typeface="Agenda" panose="02000603040000020004"/>
            </a:endParaRPr>
          </a:p>
        </p:txBody>
      </p:sp>
    </p:spTree>
    <p:extLst>
      <p:ext uri="{BB962C8B-B14F-4D97-AF65-F5344CB8AC3E}">
        <p14:creationId xmlns:p14="http://schemas.microsoft.com/office/powerpoint/2010/main" val="3029637645"/>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ptos" panose="020B00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387</TotalTime>
  <Words>2357</Words>
  <Application>Microsoft Office PowerPoint</Application>
  <PresentationFormat>Panorámica</PresentationFormat>
  <Paragraphs>245</Paragraphs>
  <Slides>26</Slides>
  <Notes>2</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26</vt:i4>
      </vt:variant>
    </vt:vector>
  </HeadingPairs>
  <TitlesOfParts>
    <vt:vector size="32" baseType="lpstr">
      <vt:lpstr>Agenda</vt:lpstr>
      <vt:lpstr>Aptos</vt:lpstr>
      <vt:lpstr>Aptos Display</vt:lpstr>
      <vt:lpstr>Arial</vt:lpstr>
      <vt:lpstr>Arial Black</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Paul Robles</dc:creator>
  <cp:lastModifiedBy>LEONARDO ARMANDO GUTIERREZ HUARCAYA</cp:lastModifiedBy>
  <cp:revision>210</cp:revision>
  <dcterms:created xsi:type="dcterms:W3CDTF">2024-02-16T14:43:26Z</dcterms:created>
  <dcterms:modified xsi:type="dcterms:W3CDTF">2024-11-25T21:12:59Z</dcterms:modified>
</cp:coreProperties>
</file>